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92" r:id="rId4"/>
    <p:sldId id="290" r:id="rId5"/>
    <p:sldId id="293" r:id="rId6"/>
    <p:sldId id="294" r:id="rId7"/>
    <p:sldId id="270" r:id="rId8"/>
    <p:sldId id="277" r:id="rId9"/>
    <p:sldId id="285" r:id="rId10"/>
    <p:sldId id="272" r:id="rId11"/>
    <p:sldId id="283" r:id="rId12"/>
    <p:sldId id="286" r:id="rId13"/>
    <p:sldId id="273" r:id="rId14"/>
    <p:sldId id="280" r:id="rId15"/>
    <p:sldId id="297" r:id="rId16"/>
    <p:sldId id="300" r:id="rId17"/>
    <p:sldId id="257" r:id="rId18"/>
    <p:sldId id="295" r:id="rId19"/>
    <p:sldId id="301" r:id="rId20"/>
    <p:sldId id="303" r:id="rId21"/>
    <p:sldId id="28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36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helira\Desktop\02.12.15%20T&#246;&#246;leh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elira\Desktop\02.12.15%20T&#246;&#246;leh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elira\Desktop\02.12.15%20T&#246;&#246;leht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elira\Desktop\02.12.15%20T&#246;&#246;leht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elira\Desktop\02.12.15%20T&#246;&#246;leht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elira\Desktop\02.12.15%20T&#246;&#246;leht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elira\Desktop\02.12.15%20T&#246;&#246;leht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'AK-sse sisestatud'!$A$2</c:f>
              <c:strCache>
                <c:ptCount val="1"/>
                <c:pt idx="0">
                  <c:v>Diagnoositud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numRef>
              <c:f>'AK-sse sisestatud'!$B$1:$R$1</c:f>
              <c:numCache>
                <c:formatCode>General</c:formatCode>
                <c:ptCount val="17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</c:numCache>
            </c:numRef>
          </c:cat>
          <c:val>
            <c:numRef>
              <c:f>'AK-sse sisestatud'!$B$2:$R$2</c:f>
              <c:numCache>
                <c:formatCode>General</c:formatCode>
                <c:ptCount val="17"/>
                <c:pt idx="0">
                  <c:v>12</c:v>
                </c:pt>
                <c:pt idx="1">
                  <c:v>390</c:v>
                </c:pt>
                <c:pt idx="2">
                  <c:v>1474</c:v>
                </c:pt>
                <c:pt idx="3">
                  <c:v>899</c:v>
                </c:pt>
                <c:pt idx="4">
                  <c:v>840</c:v>
                </c:pt>
                <c:pt idx="5">
                  <c:v>743</c:v>
                </c:pt>
                <c:pt idx="6">
                  <c:v>621</c:v>
                </c:pt>
                <c:pt idx="7">
                  <c:v>668</c:v>
                </c:pt>
                <c:pt idx="8">
                  <c:v>633</c:v>
                </c:pt>
                <c:pt idx="9">
                  <c:v>545</c:v>
                </c:pt>
                <c:pt idx="10">
                  <c:v>411</c:v>
                </c:pt>
                <c:pt idx="11">
                  <c:v>372</c:v>
                </c:pt>
                <c:pt idx="12">
                  <c:v>370</c:v>
                </c:pt>
                <c:pt idx="13">
                  <c:v>315</c:v>
                </c:pt>
                <c:pt idx="14">
                  <c:v>325</c:v>
                </c:pt>
                <c:pt idx="15">
                  <c:v>272</c:v>
                </c:pt>
                <c:pt idx="16">
                  <c:v>240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510400"/>
        <c:axId val="42336640"/>
      </c:barChart>
      <c:lineChart>
        <c:grouping val="standard"/>
        <c:varyColors val="0"/>
        <c:ser>
          <c:idx val="1"/>
          <c:order val="1"/>
          <c:tx>
            <c:strRef>
              <c:f>'AK-sse sisestatud'!$A$3</c:f>
              <c:strCache>
                <c:ptCount val="1"/>
                <c:pt idx="0">
                  <c:v>Sisestatud E-HIV-i</c:v>
                </c:pt>
              </c:strCache>
            </c:strRef>
          </c:tx>
          <c:spPr>
            <a:ln w="38100"/>
          </c:spPr>
          <c:marker>
            <c:symbol val="none"/>
          </c:marker>
          <c:cat>
            <c:numRef>
              <c:f>'AK-sse sisestatud'!$B$1:$R$1</c:f>
              <c:numCache>
                <c:formatCode>General</c:formatCode>
                <c:ptCount val="17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</c:numCache>
            </c:numRef>
          </c:cat>
          <c:val>
            <c:numRef>
              <c:f>'AK-sse sisestatud'!$B$3:$R$3</c:f>
              <c:numCache>
                <c:formatCode>General</c:formatCode>
                <c:ptCount val="17"/>
                <c:pt idx="0">
                  <c:v>6</c:v>
                </c:pt>
                <c:pt idx="1">
                  <c:v>131</c:v>
                </c:pt>
                <c:pt idx="2">
                  <c:v>535</c:v>
                </c:pt>
                <c:pt idx="3">
                  <c:v>318</c:v>
                </c:pt>
                <c:pt idx="4">
                  <c:v>310</c:v>
                </c:pt>
                <c:pt idx="5">
                  <c:v>316</c:v>
                </c:pt>
                <c:pt idx="6">
                  <c:v>306</c:v>
                </c:pt>
                <c:pt idx="7">
                  <c:v>313</c:v>
                </c:pt>
                <c:pt idx="8">
                  <c:v>299</c:v>
                </c:pt>
                <c:pt idx="9">
                  <c:v>270</c:v>
                </c:pt>
                <c:pt idx="10">
                  <c:v>299</c:v>
                </c:pt>
                <c:pt idx="11">
                  <c:v>284</c:v>
                </c:pt>
                <c:pt idx="12">
                  <c:v>273</c:v>
                </c:pt>
                <c:pt idx="13">
                  <c:v>232</c:v>
                </c:pt>
                <c:pt idx="14">
                  <c:v>220</c:v>
                </c:pt>
                <c:pt idx="15">
                  <c:v>180</c:v>
                </c:pt>
                <c:pt idx="16">
                  <c:v>122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510400"/>
        <c:axId val="42336640"/>
      </c:lineChart>
      <c:catAx>
        <c:axId val="4351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2336640"/>
        <c:crosses val="autoZero"/>
        <c:auto val="1"/>
        <c:lblAlgn val="ctr"/>
        <c:lblOffset val="100"/>
        <c:noMultiLvlLbl val="0"/>
      </c:catAx>
      <c:valAx>
        <c:axId val="423366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351040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'Nakatumine sugude lõikes'!$B$1</c:f>
              <c:strCache>
                <c:ptCount val="1"/>
                <c:pt idx="0">
                  <c:v>Mees</c:v>
                </c:pt>
              </c:strCache>
            </c:strRef>
          </c:tx>
          <c:invertIfNegative val="0"/>
          <c:cat>
            <c:numRef>
              <c:f>'Nakatumine sugude lõikes'!$A$2:$A$5</c:f>
              <c:numCache>
                <c:formatCode>General</c:formatCode>
                <c:ptCount val="4"/>
                <c:pt idx="0">
                  <c:v>2001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</c:numCache>
            </c:numRef>
          </c:cat>
          <c:val>
            <c:numRef>
              <c:f>'Nakatumine sugude lõikes'!$B$2:$B$5</c:f>
              <c:numCache>
                <c:formatCode>General</c:formatCode>
                <c:ptCount val="4"/>
                <c:pt idx="0">
                  <c:v>390</c:v>
                </c:pt>
                <c:pt idx="1">
                  <c:v>189</c:v>
                </c:pt>
                <c:pt idx="2">
                  <c:v>179</c:v>
                </c:pt>
                <c:pt idx="3">
                  <c:v>75</c:v>
                </c:pt>
              </c:numCache>
            </c:numRef>
          </c:val>
        </c:ser>
        <c:ser>
          <c:idx val="1"/>
          <c:order val="1"/>
          <c:tx>
            <c:strRef>
              <c:f>'Nakatumine sugude lõikes'!$C$1</c:f>
              <c:strCache>
                <c:ptCount val="1"/>
                <c:pt idx="0">
                  <c:v>Naine</c:v>
                </c:pt>
              </c:strCache>
            </c:strRef>
          </c:tx>
          <c:invertIfNegative val="0"/>
          <c:cat>
            <c:numRef>
              <c:f>'Nakatumine sugude lõikes'!$A$2:$A$5</c:f>
              <c:numCache>
                <c:formatCode>General</c:formatCode>
                <c:ptCount val="4"/>
                <c:pt idx="0">
                  <c:v>2001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</c:numCache>
            </c:numRef>
          </c:cat>
          <c:val>
            <c:numRef>
              <c:f>'Nakatumine sugude lõikes'!$C$2:$C$5</c:f>
              <c:numCache>
                <c:formatCode>General</c:formatCode>
                <c:ptCount val="4"/>
                <c:pt idx="0">
                  <c:v>145</c:v>
                </c:pt>
                <c:pt idx="1">
                  <c:v>117</c:v>
                </c:pt>
                <c:pt idx="2">
                  <c:v>105</c:v>
                </c:pt>
                <c:pt idx="3">
                  <c:v>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354944"/>
        <c:axId val="37269504"/>
      </c:barChart>
      <c:catAx>
        <c:axId val="42354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7269504"/>
        <c:crosses val="autoZero"/>
        <c:auto val="1"/>
        <c:lblAlgn val="ctr"/>
        <c:lblOffset val="100"/>
        <c:noMultiLvlLbl val="0"/>
      </c:catAx>
      <c:valAx>
        <c:axId val="3726950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235494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Rahvused!$B$1</c:f>
              <c:strCache>
                <c:ptCount val="1"/>
                <c:pt idx="0">
                  <c:v>Vene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numRef>
              <c:f>Rahvused!$A$2:$A$5</c:f>
              <c:numCache>
                <c:formatCode>General</c:formatCode>
                <c:ptCount val="4"/>
                <c:pt idx="0">
                  <c:v>2001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</c:numCache>
            </c:numRef>
          </c:cat>
          <c:val>
            <c:numRef>
              <c:f>Rahvused!$B$2:$B$5</c:f>
              <c:numCache>
                <c:formatCode>General</c:formatCode>
                <c:ptCount val="4"/>
                <c:pt idx="0">
                  <c:v>505</c:v>
                </c:pt>
                <c:pt idx="1">
                  <c:v>292</c:v>
                </c:pt>
                <c:pt idx="2">
                  <c:v>246</c:v>
                </c:pt>
                <c:pt idx="3">
                  <c:v>93</c:v>
                </c:pt>
              </c:numCache>
            </c:numRef>
          </c:val>
        </c:ser>
        <c:ser>
          <c:idx val="1"/>
          <c:order val="1"/>
          <c:tx>
            <c:strRef>
              <c:f>Rahvused!$C$1</c:f>
              <c:strCache>
                <c:ptCount val="1"/>
                <c:pt idx="0">
                  <c:v>Eesti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numRef>
              <c:f>Rahvused!$A$2:$A$5</c:f>
              <c:numCache>
                <c:formatCode>General</c:formatCode>
                <c:ptCount val="4"/>
                <c:pt idx="0">
                  <c:v>2001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</c:numCache>
            </c:numRef>
          </c:cat>
          <c:val>
            <c:numRef>
              <c:f>Rahvused!$C$2:$C$5</c:f>
              <c:numCache>
                <c:formatCode>General</c:formatCode>
                <c:ptCount val="4"/>
                <c:pt idx="0">
                  <c:v>26</c:v>
                </c:pt>
                <c:pt idx="1">
                  <c:v>13</c:v>
                </c:pt>
                <c:pt idx="2">
                  <c:v>36</c:v>
                </c:pt>
                <c:pt idx="3">
                  <c:v>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385216"/>
        <c:axId val="43386752"/>
      </c:barChart>
      <c:catAx>
        <c:axId val="43385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3386752"/>
        <c:crosses val="autoZero"/>
        <c:auto val="1"/>
        <c:lblAlgn val="ctr"/>
        <c:lblOffset val="100"/>
        <c:noMultiLvlLbl val="0"/>
      </c:catAx>
      <c:valAx>
        <c:axId val="4338675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338521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Nakatumistee!$A$34</c:f>
              <c:strCache>
                <c:ptCount val="1"/>
                <c:pt idx="0">
                  <c:v>IDU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numRef>
              <c:f>Nakatumistee!$B$33:$E$33</c:f>
              <c:numCache>
                <c:formatCode>General</c:formatCode>
                <c:ptCount val="4"/>
                <c:pt idx="0">
                  <c:v>2001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</c:numCache>
            </c:numRef>
          </c:cat>
          <c:val>
            <c:numRef>
              <c:f>Nakatumistee!$B$34:$E$34</c:f>
              <c:numCache>
                <c:formatCode>General</c:formatCode>
                <c:ptCount val="4"/>
                <c:pt idx="0">
                  <c:v>381</c:v>
                </c:pt>
                <c:pt idx="1">
                  <c:v>153</c:v>
                </c:pt>
                <c:pt idx="2">
                  <c:v>82</c:v>
                </c:pt>
                <c:pt idx="3">
                  <c:v>25</c:v>
                </c:pt>
              </c:numCache>
            </c:numRef>
          </c:val>
        </c:ser>
        <c:ser>
          <c:idx val="1"/>
          <c:order val="1"/>
          <c:tx>
            <c:strRef>
              <c:f>Nakatumistee!$A$35</c:f>
              <c:strCache>
                <c:ptCount val="1"/>
                <c:pt idx="0">
                  <c:v>Seksuaalselt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numRef>
              <c:f>Nakatumistee!$B$33:$E$33</c:f>
              <c:numCache>
                <c:formatCode>General</c:formatCode>
                <c:ptCount val="4"/>
                <c:pt idx="0">
                  <c:v>2001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</c:numCache>
            </c:numRef>
          </c:cat>
          <c:val>
            <c:numRef>
              <c:f>Nakatumistee!$B$35:$E$35</c:f>
              <c:numCache>
                <c:formatCode>General</c:formatCode>
                <c:ptCount val="4"/>
                <c:pt idx="0">
                  <c:v>56</c:v>
                </c:pt>
                <c:pt idx="1">
                  <c:v>102</c:v>
                </c:pt>
                <c:pt idx="2">
                  <c:v>142</c:v>
                </c:pt>
                <c:pt idx="3">
                  <c:v>82</c:v>
                </c:pt>
              </c:numCache>
            </c:numRef>
          </c:val>
        </c:ser>
        <c:ser>
          <c:idx val="2"/>
          <c:order val="2"/>
          <c:tx>
            <c:strRef>
              <c:f>Nakatumistee!$A$36</c:f>
              <c:strCache>
                <c:ptCount val="1"/>
                <c:pt idx="0">
                  <c:v>Määramata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numRef>
              <c:f>Nakatumistee!$B$33:$E$33</c:f>
              <c:numCache>
                <c:formatCode>General</c:formatCode>
                <c:ptCount val="4"/>
                <c:pt idx="0">
                  <c:v>2001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</c:numCache>
            </c:numRef>
          </c:cat>
          <c:val>
            <c:numRef>
              <c:f>Nakatumistee!$B$36:$E$36</c:f>
              <c:numCache>
                <c:formatCode>General</c:formatCode>
                <c:ptCount val="4"/>
                <c:pt idx="0">
                  <c:v>41</c:v>
                </c:pt>
                <c:pt idx="1">
                  <c:v>37</c:v>
                </c:pt>
                <c:pt idx="2">
                  <c:v>41</c:v>
                </c:pt>
                <c:pt idx="3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420672"/>
        <c:axId val="43430656"/>
      </c:barChart>
      <c:catAx>
        <c:axId val="43420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3430656"/>
        <c:crosses val="autoZero"/>
        <c:auto val="1"/>
        <c:lblAlgn val="ctr"/>
        <c:lblOffset val="100"/>
        <c:noMultiLvlLbl val="0"/>
      </c:catAx>
      <c:valAx>
        <c:axId val="4343065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342067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b="0" dirty="0" err="1"/>
              <a:t>Vanus</a:t>
            </a:r>
            <a:r>
              <a:rPr lang="en-US" b="0" dirty="0"/>
              <a:t> </a:t>
            </a:r>
            <a:r>
              <a:rPr lang="en-US" b="0" dirty="0" err="1"/>
              <a:t>diagnoosimisel</a:t>
            </a:r>
            <a:endParaRPr lang="en-US" b="0" dirty="0"/>
          </a:p>
        </c:rich>
      </c:tx>
      <c:layout>
        <c:manualLayout>
          <c:xMode val="edge"/>
          <c:yMode val="edge"/>
          <c:x val="0.19343123199986323"/>
          <c:y val="0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'VAnus diagnoosimisel'!$B$1</c:f>
              <c:strCache>
                <c:ptCount val="1"/>
                <c:pt idx="0">
                  <c:v>Vanus diagnoosimisel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numRef>
              <c:f>'VAnus diagnoosimisel'!$A$2:$A$5</c:f>
              <c:numCache>
                <c:formatCode>General</c:formatCode>
                <c:ptCount val="4"/>
                <c:pt idx="0">
                  <c:v>2001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</c:numCache>
            </c:numRef>
          </c:cat>
          <c:val>
            <c:numRef>
              <c:f>'VAnus diagnoosimisel'!$B$2:$B$5</c:f>
              <c:numCache>
                <c:formatCode>General</c:formatCode>
                <c:ptCount val="4"/>
                <c:pt idx="0">
                  <c:v>20.3</c:v>
                </c:pt>
                <c:pt idx="1">
                  <c:v>23.8</c:v>
                </c:pt>
                <c:pt idx="2">
                  <c:v>29.9</c:v>
                </c:pt>
                <c:pt idx="3">
                  <c:v>34.1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843968"/>
        <c:axId val="43845504"/>
      </c:barChart>
      <c:catAx>
        <c:axId val="43843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3845504"/>
        <c:crosses val="autoZero"/>
        <c:auto val="1"/>
        <c:lblAlgn val="ctr"/>
        <c:lblOffset val="100"/>
        <c:noMultiLvlLbl val="0"/>
      </c:catAx>
      <c:valAx>
        <c:axId val="438455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38439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Nakatumistee!$A$3</c:f>
              <c:strCache>
                <c:ptCount val="1"/>
                <c:pt idx="0">
                  <c:v>IDU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numRef>
              <c:f>Nakatumistee!$B$2:$E$2</c:f>
              <c:numCache>
                <c:formatCode>General</c:formatCode>
                <c:ptCount val="4"/>
                <c:pt idx="0">
                  <c:v>2001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</c:numCache>
            </c:numRef>
          </c:cat>
          <c:val>
            <c:numRef>
              <c:f>Nakatumistee!$B$3:$E$3</c:f>
              <c:numCache>
                <c:formatCode>General</c:formatCode>
                <c:ptCount val="4"/>
                <c:pt idx="0">
                  <c:v>304</c:v>
                </c:pt>
                <c:pt idx="1">
                  <c:v>123</c:v>
                </c:pt>
                <c:pt idx="2">
                  <c:v>68</c:v>
                </c:pt>
                <c:pt idx="3">
                  <c:v>17</c:v>
                </c:pt>
              </c:numCache>
            </c:numRef>
          </c:val>
        </c:ser>
        <c:ser>
          <c:idx val="1"/>
          <c:order val="1"/>
          <c:tx>
            <c:strRef>
              <c:f>Nakatumistee!$A$4</c:f>
              <c:strCache>
                <c:ptCount val="1"/>
                <c:pt idx="0">
                  <c:v>Seksuaalselt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</c:spPr>
          <c:invertIfNegative val="0"/>
          <c:cat>
            <c:numRef>
              <c:f>Nakatumistee!$B$2:$E$2</c:f>
              <c:numCache>
                <c:formatCode>General</c:formatCode>
                <c:ptCount val="4"/>
                <c:pt idx="0">
                  <c:v>2001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</c:numCache>
            </c:numRef>
          </c:cat>
          <c:val>
            <c:numRef>
              <c:f>Nakatumistee!$B$4:$E$4</c:f>
              <c:numCache>
                <c:formatCode>General</c:formatCode>
                <c:ptCount val="4"/>
                <c:pt idx="0">
                  <c:v>22</c:v>
                </c:pt>
                <c:pt idx="1">
                  <c:v>32</c:v>
                </c:pt>
                <c:pt idx="2">
                  <c:v>67</c:v>
                </c:pt>
                <c:pt idx="3">
                  <c:v>44</c:v>
                </c:pt>
              </c:numCache>
            </c:numRef>
          </c:val>
        </c:ser>
        <c:ser>
          <c:idx val="2"/>
          <c:order val="2"/>
          <c:tx>
            <c:strRef>
              <c:f>Nakatumistee!$A$5</c:f>
              <c:strCache>
                <c:ptCount val="1"/>
                <c:pt idx="0">
                  <c:v>Määramata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numRef>
              <c:f>Nakatumistee!$B$2:$E$2</c:f>
              <c:numCache>
                <c:formatCode>General</c:formatCode>
                <c:ptCount val="4"/>
                <c:pt idx="0">
                  <c:v>2001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</c:numCache>
            </c:numRef>
          </c:cat>
          <c:val>
            <c:numRef>
              <c:f>Nakatumistee!$B$5:$E$5</c:f>
              <c:numCache>
                <c:formatCode>General</c:formatCode>
                <c:ptCount val="4"/>
                <c:pt idx="0">
                  <c:v>44</c:v>
                </c:pt>
                <c:pt idx="1">
                  <c:v>26</c:v>
                </c:pt>
                <c:pt idx="2">
                  <c:v>31</c:v>
                </c:pt>
                <c:pt idx="3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897984"/>
        <c:axId val="43899520"/>
      </c:barChart>
      <c:catAx>
        <c:axId val="43897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3899520"/>
        <c:crosses val="autoZero"/>
        <c:auto val="1"/>
        <c:lblAlgn val="ctr"/>
        <c:lblOffset val="100"/>
        <c:noMultiLvlLbl val="0"/>
      </c:catAx>
      <c:valAx>
        <c:axId val="4389952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389798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Nakatumistee!$A$9</c:f>
              <c:strCache>
                <c:ptCount val="1"/>
                <c:pt idx="0">
                  <c:v>IDU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numRef>
              <c:f>Nakatumistee!$B$8:$E$8</c:f>
              <c:numCache>
                <c:formatCode>General</c:formatCode>
                <c:ptCount val="4"/>
                <c:pt idx="0">
                  <c:v>2001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</c:numCache>
            </c:numRef>
          </c:cat>
          <c:val>
            <c:numRef>
              <c:f>Nakatumistee!$B$9:$E$9</c:f>
              <c:numCache>
                <c:formatCode>General</c:formatCode>
                <c:ptCount val="4"/>
                <c:pt idx="0">
                  <c:v>77</c:v>
                </c:pt>
                <c:pt idx="1">
                  <c:v>30</c:v>
                </c:pt>
                <c:pt idx="2">
                  <c:v>14</c:v>
                </c:pt>
                <c:pt idx="3">
                  <c:v>8</c:v>
                </c:pt>
              </c:numCache>
            </c:numRef>
          </c:val>
        </c:ser>
        <c:ser>
          <c:idx val="1"/>
          <c:order val="1"/>
          <c:tx>
            <c:strRef>
              <c:f>Nakatumistee!$A$10</c:f>
              <c:strCache>
                <c:ptCount val="1"/>
                <c:pt idx="0">
                  <c:v>Seksuaalselt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numRef>
              <c:f>Nakatumistee!$B$8:$E$8</c:f>
              <c:numCache>
                <c:formatCode>General</c:formatCode>
                <c:ptCount val="4"/>
                <c:pt idx="0">
                  <c:v>2001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</c:numCache>
            </c:numRef>
          </c:cat>
          <c:val>
            <c:numRef>
              <c:f>Nakatumistee!$B$10:$E$10</c:f>
              <c:numCache>
                <c:formatCode>General</c:formatCode>
                <c:ptCount val="4"/>
                <c:pt idx="0">
                  <c:v>34</c:v>
                </c:pt>
                <c:pt idx="1">
                  <c:v>70</c:v>
                </c:pt>
                <c:pt idx="2">
                  <c:v>75</c:v>
                </c:pt>
                <c:pt idx="3">
                  <c:v>38</c:v>
                </c:pt>
              </c:numCache>
            </c:numRef>
          </c:val>
        </c:ser>
        <c:ser>
          <c:idx val="2"/>
          <c:order val="2"/>
          <c:tx>
            <c:strRef>
              <c:f>Nakatumistee!$A$11</c:f>
              <c:strCache>
                <c:ptCount val="1"/>
                <c:pt idx="0">
                  <c:v>Määramata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numRef>
              <c:f>Nakatumistee!$B$8:$E$8</c:f>
              <c:numCache>
                <c:formatCode>General</c:formatCode>
                <c:ptCount val="4"/>
                <c:pt idx="0">
                  <c:v>2001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</c:numCache>
            </c:numRef>
          </c:cat>
          <c:val>
            <c:numRef>
              <c:f>Nakatumistee!$B$11:$E$11</c:f>
              <c:numCache>
                <c:formatCode>General</c:formatCode>
                <c:ptCount val="4"/>
                <c:pt idx="0">
                  <c:v>17</c:v>
                </c:pt>
                <c:pt idx="1">
                  <c:v>11</c:v>
                </c:pt>
                <c:pt idx="2">
                  <c:v>10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87648"/>
        <c:axId val="44189184"/>
      </c:barChart>
      <c:catAx>
        <c:axId val="44187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4189184"/>
        <c:crosses val="autoZero"/>
        <c:auto val="1"/>
        <c:lblAlgn val="ctr"/>
        <c:lblOffset val="100"/>
        <c:noMultiLvlLbl val="0"/>
      </c:catAx>
      <c:valAx>
        <c:axId val="4418918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418764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'HIV subtypes'!$A$2</c:f>
              <c:strCache>
                <c:ptCount val="1"/>
                <c:pt idx="0">
                  <c:v>CRF06_cpx</c:v>
                </c:pt>
              </c:strCache>
            </c:strRef>
          </c:tx>
          <c:invertIfNegative val="0"/>
          <c:cat>
            <c:strRef>
              <c:f>'HIV subtypes'!$B$1:$E$1</c:f>
              <c:strCache>
                <c:ptCount val="4"/>
                <c:pt idx="0">
                  <c:v>2005-2006</c:v>
                </c:pt>
                <c:pt idx="1">
                  <c:v>2008</c:v>
                </c:pt>
                <c:pt idx="2">
                  <c:v>2010</c:v>
                </c:pt>
                <c:pt idx="3">
                  <c:v>2013</c:v>
                </c:pt>
              </c:strCache>
            </c:strRef>
          </c:cat>
          <c:val>
            <c:numRef>
              <c:f>'HIV subtypes'!$B$2:$E$2</c:f>
              <c:numCache>
                <c:formatCode>General</c:formatCode>
                <c:ptCount val="4"/>
                <c:pt idx="0">
                  <c:v>89</c:v>
                </c:pt>
                <c:pt idx="1">
                  <c:v>85</c:v>
                </c:pt>
                <c:pt idx="2">
                  <c:v>88</c:v>
                </c:pt>
                <c:pt idx="3">
                  <c:v>83</c:v>
                </c:pt>
              </c:numCache>
            </c:numRef>
          </c:val>
        </c:ser>
        <c:ser>
          <c:idx val="1"/>
          <c:order val="1"/>
          <c:tx>
            <c:strRef>
              <c:f>'HIV subtypes'!$A$3</c:f>
              <c:strCache>
                <c:ptCount val="1"/>
                <c:pt idx="0">
                  <c:v>A1</c:v>
                </c:pt>
              </c:strCache>
            </c:strRef>
          </c:tx>
          <c:invertIfNegative val="0"/>
          <c:cat>
            <c:strRef>
              <c:f>'HIV subtypes'!$B$1:$E$1</c:f>
              <c:strCache>
                <c:ptCount val="4"/>
                <c:pt idx="0">
                  <c:v>2005-2006</c:v>
                </c:pt>
                <c:pt idx="1">
                  <c:v>2008</c:v>
                </c:pt>
                <c:pt idx="2">
                  <c:v>2010</c:v>
                </c:pt>
                <c:pt idx="3">
                  <c:v>2013</c:v>
                </c:pt>
              </c:strCache>
            </c:strRef>
          </c:cat>
          <c:val>
            <c:numRef>
              <c:f>'HIV subtypes'!$B$3:$E$3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9</c:v>
                </c:pt>
                <c:pt idx="3">
                  <c:v>11</c:v>
                </c:pt>
              </c:numCache>
            </c:numRef>
          </c:val>
        </c:ser>
        <c:ser>
          <c:idx val="2"/>
          <c:order val="2"/>
          <c:tx>
            <c:strRef>
              <c:f>'HIV subtypes'!$A$4</c:f>
              <c:strCache>
                <c:ptCount val="1"/>
                <c:pt idx="0">
                  <c:v>B</c:v>
                </c:pt>
              </c:strCache>
            </c:strRef>
          </c:tx>
          <c:invertIfNegative val="0"/>
          <c:cat>
            <c:strRef>
              <c:f>'HIV subtypes'!$B$1:$E$1</c:f>
              <c:strCache>
                <c:ptCount val="4"/>
                <c:pt idx="0">
                  <c:v>2005-2006</c:v>
                </c:pt>
                <c:pt idx="1">
                  <c:v>2008</c:v>
                </c:pt>
                <c:pt idx="2">
                  <c:v>2010</c:v>
                </c:pt>
                <c:pt idx="3">
                  <c:v>2013</c:v>
                </c:pt>
              </c:strCache>
            </c:strRef>
          </c:cat>
          <c:val>
            <c:numRef>
              <c:f>'HIV subtypes'!$B$4:$E$4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3</c:v>
                </c:pt>
              </c:numCache>
            </c:numRef>
          </c:val>
        </c:ser>
        <c:ser>
          <c:idx val="3"/>
          <c:order val="3"/>
          <c:tx>
            <c:strRef>
              <c:f>'HIV subtypes'!$A$5</c:f>
              <c:strCache>
                <c:ptCount val="1"/>
                <c:pt idx="0">
                  <c:v>CRF06_cpx and A1 recomb</c:v>
                </c:pt>
              </c:strCache>
            </c:strRef>
          </c:tx>
          <c:invertIfNegative val="0"/>
          <c:cat>
            <c:strRef>
              <c:f>'HIV subtypes'!$B$1:$E$1</c:f>
              <c:strCache>
                <c:ptCount val="4"/>
                <c:pt idx="0">
                  <c:v>2005-2006</c:v>
                </c:pt>
                <c:pt idx="1">
                  <c:v>2008</c:v>
                </c:pt>
                <c:pt idx="2">
                  <c:v>2010</c:v>
                </c:pt>
                <c:pt idx="3">
                  <c:v>2013</c:v>
                </c:pt>
              </c:strCache>
            </c:strRef>
          </c:cat>
          <c:val>
            <c:numRef>
              <c:f>'HIV subtypes'!$B$5:$E$5</c:f>
              <c:numCache>
                <c:formatCode>General</c:formatCode>
                <c:ptCount val="4"/>
                <c:pt idx="0">
                  <c:v>6</c:v>
                </c:pt>
                <c:pt idx="1">
                  <c:v>10</c:v>
                </c:pt>
                <c:pt idx="2">
                  <c:v>6</c:v>
                </c:pt>
                <c:pt idx="3">
                  <c:v>3</c:v>
                </c:pt>
              </c:numCache>
            </c:numRef>
          </c:val>
        </c:ser>
        <c:ser>
          <c:idx val="4"/>
          <c:order val="4"/>
          <c:tx>
            <c:strRef>
              <c:f>'HIV subtypes'!$A$6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cat>
            <c:strRef>
              <c:f>'HIV subtypes'!$B$1:$E$1</c:f>
              <c:strCache>
                <c:ptCount val="4"/>
                <c:pt idx="0">
                  <c:v>2005-2006</c:v>
                </c:pt>
                <c:pt idx="1">
                  <c:v>2008</c:v>
                </c:pt>
                <c:pt idx="2">
                  <c:v>2010</c:v>
                </c:pt>
                <c:pt idx="3">
                  <c:v>2013</c:v>
                </c:pt>
              </c:strCache>
            </c:strRef>
          </c:cat>
          <c:val>
            <c:numRef>
              <c:f>'HIV subtypes'!$B$6:$E$6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230656"/>
        <c:axId val="34232192"/>
      </c:barChart>
      <c:catAx>
        <c:axId val="34230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4232192"/>
        <c:crosses val="autoZero"/>
        <c:auto val="1"/>
        <c:lblAlgn val="ctr"/>
        <c:lblOffset val="100"/>
        <c:noMultiLvlLbl val="0"/>
      </c:catAx>
      <c:valAx>
        <c:axId val="34232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23065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0.76999</cdr:x>
      <cdr:y>0.90687</cdr:y>
    </cdr:from>
    <cdr:to>
      <cdr:x>0.95374</cdr:x>
      <cdr:y>0.96804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336704" y="4104456"/>
          <a:ext cx="1512168" cy="2768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t-EE" sz="1400" dirty="0" smtClean="0"/>
            <a:t>Diagnoosimise aasta</a:t>
          </a:r>
          <a:endParaRPr lang="en-US" sz="14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89D22-37D1-4A2A-B374-19F2F1705E75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78671-D1C7-4168-BE96-FA60EDE75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840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89D22-37D1-4A2A-B374-19F2F1705E75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78671-D1C7-4168-BE96-FA60EDE75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581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89D22-37D1-4A2A-B374-19F2F1705E75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78671-D1C7-4168-BE96-FA60EDE75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470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89D22-37D1-4A2A-B374-19F2F1705E75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78671-D1C7-4168-BE96-FA60EDE75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589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89D22-37D1-4A2A-B374-19F2F1705E75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78671-D1C7-4168-BE96-FA60EDE75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226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89D22-37D1-4A2A-B374-19F2F1705E75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78671-D1C7-4168-BE96-FA60EDE75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483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89D22-37D1-4A2A-B374-19F2F1705E75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78671-D1C7-4168-BE96-FA60EDE75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76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89D22-37D1-4A2A-B374-19F2F1705E75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78671-D1C7-4168-BE96-FA60EDE75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708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89D22-37D1-4A2A-B374-19F2F1705E75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78671-D1C7-4168-BE96-FA60EDE75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4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89D22-37D1-4A2A-B374-19F2F1705E75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78671-D1C7-4168-BE96-FA60EDE75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561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89D22-37D1-4A2A-B374-19F2F1705E75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78671-D1C7-4168-BE96-FA60EDE75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011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189D22-37D1-4A2A-B374-19F2F1705E75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78671-D1C7-4168-BE96-FA60EDE75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07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jpeg"/><Relationship Id="rId4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jpe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t-EE" b="1" dirty="0" smtClean="0">
                <a:solidFill>
                  <a:schemeClr val="accent2">
                    <a:lumMod val="75000"/>
                  </a:schemeClr>
                </a:solidFill>
              </a:rPr>
              <a:t>HIV infektsioon ja personaalne meditsiin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t-EE" dirty="0" smtClean="0"/>
              <a:t>Heli Rajasaar</a:t>
            </a:r>
            <a:endParaRPr lang="en-US" dirty="0" smtClean="0"/>
          </a:p>
          <a:p>
            <a:endParaRPr lang="et-EE" dirty="0" smtClean="0"/>
          </a:p>
          <a:p>
            <a:r>
              <a:rPr lang="et-EE" dirty="0" smtClean="0"/>
              <a:t>02. </a:t>
            </a:r>
            <a:r>
              <a:rPr lang="et-EE" dirty="0"/>
              <a:t>d</a:t>
            </a:r>
            <a:r>
              <a:rPr lang="et-EE" dirty="0" smtClean="0"/>
              <a:t>etsember 2015</a:t>
            </a:r>
          </a:p>
          <a:p>
            <a:r>
              <a:rPr lang="et-EE" dirty="0" smtClean="0"/>
              <a:t>Tallinn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44450"/>
            <a:ext cx="19589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70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b="1" dirty="0" smtClean="0">
                <a:solidFill>
                  <a:schemeClr val="accent2">
                    <a:lumMod val="75000"/>
                  </a:schemeClr>
                </a:solidFill>
              </a:rPr>
              <a:t>Eesti HIV andmekogu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Loodud 2009.a. Eesti Infektsioonhaiguste Seltsi poolt teadlaste (prof </a:t>
            </a:r>
            <a:r>
              <a:rPr lang="et-EE" dirty="0" err="1" smtClean="0"/>
              <a:t>Irja</a:t>
            </a:r>
            <a:r>
              <a:rPr lang="et-EE" dirty="0" smtClean="0"/>
              <a:t> </a:t>
            </a:r>
            <a:r>
              <a:rPr lang="et-EE" dirty="0" err="1" smtClean="0"/>
              <a:t>Lutsar</a:t>
            </a:r>
            <a:r>
              <a:rPr lang="et-EE" dirty="0" smtClean="0"/>
              <a:t>) ja </a:t>
            </a:r>
            <a:r>
              <a:rPr lang="et-EE" dirty="0" err="1" smtClean="0"/>
              <a:t>infektsionistide</a:t>
            </a:r>
            <a:r>
              <a:rPr lang="et-EE" dirty="0" smtClean="0"/>
              <a:t> (dr Matti Maimets) eestvedamisel</a:t>
            </a:r>
          </a:p>
          <a:p>
            <a:endParaRPr lang="et-EE" dirty="0"/>
          </a:p>
          <a:p>
            <a:r>
              <a:rPr lang="et-EE" dirty="0" smtClean="0"/>
              <a:t>Põhineb patsiendi nõusolekul</a:t>
            </a:r>
          </a:p>
          <a:p>
            <a:r>
              <a:rPr lang="et-EE" dirty="0" smtClean="0"/>
              <a:t>Täidetakse veebis HIV-positiivseid </a:t>
            </a:r>
            <a:r>
              <a:rPr lang="et-EE" smtClean="0"/>
              <a:t>isikuid ravivate </a:t>
            </a:r>
            <a:r>
              <a:rPr lang="et-EE" dirty="0" err="1" smtClean="0"/>
              <a:t>infektsionistide</a:t>
            </a:r>
            <a:r>
              <a:rPr lang="et-EE" dirty="0" smtClean="0"/>
              <a:t> poolt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44450"/>
            <a:ext cx="19589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361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b="1" dirty="0" smtClean="0">
                <a:solidFill>
                  <a:schemeClr val="accent2">
                    <a:lumMod val="75000"/>
                  </a:schemeClr>
                </a:solidFill>
              </a:rPr>
              <a:t>Hetkeseis 02.12.2015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t-EE" dirty="0" smtClean="0"/>
              <a:t>Andmekogus 4434 patsienti (</a:t>
            </a:r>
            <a:r>
              <a:rPr lang="et-EE" dirty="0" err="1" smtClean="0"/>
              <a:t>infektsionisti</a:t>
            </a:r>
            <a:r>
              <a:rPr lang="et-EE" dirty="0" smtClean="0"/>
              <a:t> külastas 5513 patsienti seisuga 31.12.2014)</a:t>
            </a:r>
          </a:p>
          <a:p>
            <a:r>
              <a:rPr lang="et-EE" dirty="0"/>
              <a:t>Kogutud 2366 bioproovi 844 patsiendilt</a:t>
            </a:r>
          </a:p>
          <a:p>
            <a:r>
              <a:rPr lang="et-EE" dirty="0" smtClean="0"/>
              <a:t>Andmed resistentsuse kohta 1086 patsiendil (neist 2 x 178 </a:t>
            </a:r>
            <a:r>
              <a:rPr lang="et-EE" dirty="0" err="1" smtClean="0"/>
              <a:t>pt</a:t>
            </a:r>
            <a:r>
              <a:rPr lang="et-EE" dirty="0" smtClean="0"/>
              <a:t>, 3 x 42 </a:t>
            </a:r>
            <a:r>
              <a:rPr lang="et-EE" dirty="0" err="1" smtClean="0"/>
              <a:t>pt</a:t>
            </a:r>
            <a:r>
              <a:rPr lang="et-EE" dirty="0" smtClean="0"/>
              <a:t>, 4 x 16 </a:t>
            </a:r>
            <a:r>
              <a:rPr lang="et-EE" dirty="0" err="1" smtClean="0"/>
              <a:t>pt</a:t>
            </a:r>
            <a:r>
              <a:rPr lang="et-EE" dirty="0" smtClean="0"/>
              <a:t>, 5 x 7 </a:t>
            </a:r>
            <a:r>
              <a:rPr lang="et-EE" dirty="0" err="1" smtClean="0"/>
              <a:t>pt</a:t>
            </a:r>
            <a:r>
              <a:rPr lang="et-EE" dirty="0" smtClean="0"/>
              <a:t>)</a:t>
            </a:r>
          </a:p>
          <a:p>
            <a:r>
              <a:rPr lang="et-EE" dirty="0" smtClean="0"/>
              <a:t>Sisestatutest surnud 324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85025" y="44624"/>
            <a:ext cx="1958975" cy="7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8250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3854" y="412130"/>
            <a:ext cx="8229600" cy="1143000"/>
          </a:xfrm>
        </p:spPr>
        <p:txBody>
          <a:bodyPr/>
          <a:lstStyle/>
          <a:p>
            <a:r>
              <a:rPr lang="et-EE" b="1" dirty="0">
                <a:solidFill>
                  <a:schemeClr val="accent2">
                    <a:lumMod val="75000"/>
                  </a:schemeClr>
                </a:solidFill>
              </a:rPr>
              <a:t>Diagnoositutest andmekogus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7472495"/>
              </p:ext>
            </p:extLst>
          </p:nvPr>
        </p:nvGraphicFramePr>
        <p:xfrm>
          <a:off x="467544" y="2060848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85025" y="44624"/>
            <a:ext cx="1958975" cy="7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259632" y="1844824"/>
            <a:ext cx="12740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dirty="0" smtClean="0"/>
              <a:t>Patsientide arv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5656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8229600" cy="1143000"/>
          </a:xfrm>
        </p:spPr>
        <p:txBody>
          <a:bodyPr/>
          <a:lstStyle/>
          <a:p>
            <a:r>
              <a:rPr lang="et-EE" b="1" dirty="0" smtClean="0">
                <a:solidFill>
                  <a:schemeClr val="accent2">
                    <a:lumMod val="75000"/>
                  </a:schemeClr>
                </a:solidFill>
              </a:rPr>
              <a:t>Kogutavad parameetrid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Mõõdetavad</a:t>
            </a:r>
          </a:p>
          <a:p>
            <a:pPr marL="0" indent="0">
              <a:buNone/>
            </a:pPr>
            <a:r>
              <a:rPr lang="et-EE" dirty="0" smtClean="0"/>
              <a:t>CD4, viiruskoormus (VL) jne </a:t>
            </a:r>
          </a:p>
          <a:p>
            <a:endParaRPr lang="et-EE" dirty="0" smtClean="0"/>
          </a:p>
          <a:p>
            <a:endParaRPr lang="et-EE" dirty="0" smtClean="0"/>
          </a:p>
          <a:p>
            <a:r>
              <a:rPr lang="et-EE" dirty="0" smtClean="0"/>
              <a:t>Inimese DNA</a:t>
            </a:r>
          </a:p>
          <a:p>
            <a:r>
              <a:rPr lang="et-EE" dirty="0" smtClean="0"/>
              <a:t>HIV RNA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44450"/>
            <a:ext cx="19589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540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40568" y="332656"/>
            <a:ext cx="8229600" cy="1143000"/>
          </a:xfrm>
        </p:spPr>
        <p:txBody>
          <a:bodyPr>
            <a:noAutofit/>
          </a:bodyPr>
          <a:lstStyle/>
          <a:p>
            <a:r>
              <a:rPr lang="et-EE" b="1" dirty="0" smtClean="0">
                <a:solidFill>
                  <a:schemeClr val="accent2">
                    <a:lumMod val="75000"/>
                  </a:schemeClr>
                </a:solidFill>
              </a:rPr>
              <a:t>HIV infektsioon ja personaalne meditsiin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Kogutud andmed haiguse kulu kohta patsiendipõhiselt</a:t>
            </a:r>
          </a:p>
          <a:p>
            <a:endParaRPr lang="et-EE" dirty="0" smtClean="0"/>
          </a:p>
          <a:p>
            <a:r>
              <a:rPr lang="et-EE" dirty="0" smtClean="0"/>
              <a:t>Kogutud andmed inimese kohta</a:t>
            </a:r>
          </a:p>
          <a:p>
            <a:r>
              <a:rPr lang="et-EE" dirty="0" smtClean="0"/>
              <a:t>Kogutud andmed viiruse kohta</a:t>
            </a:r>
          </a:p>
          <a:p>
            <a:endParaRPr lang="et-EE" dirty="0"/>
          </a:p>
          <a:p>
            <a:r>
              <a:rPr lang="et-EE" dirty="0" smtClean="0"/>
              <a:t>Uurime inimese ja viiruse koostoimimist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44450"/>
            <a:ext cx="19589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7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b="1" dirty="0" smtClean="0">
                <a:solidFill>
                  <a:schemeClr val="accent2">
                    <a:lumMod val="75000"/>
                  </a:schemeClr>
                </a:solidFill>
              </a:rPr>
              <a:t>Tööriist </a:t>
            </a:r>
            <a:r>
              <a:rPr lang="et-EE" b="1" dirty="0" err="1" smtClean="0">
                <a:solidFill>
                  <a:schemeClr val="accent2">
                    <a:lumMod val="75000"/>
                  </a:schemeClr>
                </a:solidFill>
              </a:rPr>
              <a:t>infektsionistile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Patsiendi haiguse kulu jälgimine sõltumata raviasutusest</a:t>
            </a:r>
          </a:p>
          <a:p>
            <a:r>
              <a:rPr lang="et-EE" dirty="0" smtClean="0"/>
              <a:t>Haiguse kulu analüüs, ravi tulemuslikkuse hindamine</a:t>
            </a:r>
          </a:p>
          <a:p>
            <a:r>
              <a:rPr lang="et-EE" dirty="0" smtClean="0"/>
              <a:t>Aruandluse esitamine</a:t>
            </a:r>
          </a:p>
          <a:p>
            <a:pPr marL="0" indent="0">
              <a:buNone/>
            </a:pPr>
            <a:endParaRPr lang="et-EE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44450"/>
            <a:ext cx="19589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386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4450"/>
            <a:ext cx="8229600" cy="1143000"/>
          </a:xfrm>
        </p:spPr>
        <p:txBody>
          <a:bodyPr/>
          <a:lstStyle/>
          <a:p>
            <a:r>
              <a:rPr lang="et-EE" b="1" dirty="0" smtClean="0">
                <a:solidFill>
                  <a:schemeClr val="accent2">
                    <a:lumMod val="75000"/>
                  </a:schemeClr>
                </a:solidFill>
              </a:rPr>
              <a:t>E-ravikaart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44450"/>
            <a:ext cx="19589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24745"/>
            <a:ext cx="5256584" cy="316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293096"/>
            <a:ext cx="5112568" cy="23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711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92876"/>
            <a:ext cx="5956300" cy="586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44450"/>
            <a:ext cx="19589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285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b="1" dirty="0">
                <a:solidFill>
                  <a:schemeClr val="accent2">
                    <a:lumMod val="75000"/>
                  </a:schemeClr>
                </a:solidFill>
              </a:rPr>
              <a:t>Tööriist </a:t>
            </a:r>
            <a:r>
              <a:rPr lang="et-EE" b="1" dirty="0" smtClean="0">
                <a:solidFill>
                  <a:schemeClr val="accent2">
                    <a:lumMod val="75000"/>
                  </a:schemeClr>
                </a:solidFill>
              </a:rPr>
              <a:t>ametnikule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HIV haigestumise hindamine </a:t>
            </a:r>
          </a:p>
          <a:p>
            <a:r>
              <a:rPr lang="et-EE" dirty="0" smtClean="0"/>
              <a:t>Ennetustöö planeerimine</a:t>
            </a:r>
          </a:p>
          <a:p>
            <a:r>
              <a:rPr lang="et-EE" dirty="0" smtClean="0"/>
              <a:t>Finantside kavandamine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44450"/>
            <a:ext cx="19589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730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229600" cy="1143000"/>
          </a:xfrm>
        </p:spPr>
        <p:txBody>
          <a:bodyPr/>
          <a:lstStyle/>
          <a:p>
            <a:r>
              <a:rPr lang="et-EE" b="1" dirty="0" smtClean="0">
                <a:solidFill>
                  <a:schemeClr val="accent2">
                    <a:lumMod val="75000"/>
                  </a:schemeClr>
                </a:solidFill>
              </a:rPr>
              <a:t>HIV patsient läbi aastate 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44450"/>
            <a:ext cx="19589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5316580"/>
              </p:ext>
            </p:extLst>
          </p:nvPr>
        </p:nvGraphicFramePr>
        <p:xfrm>
          <a:off x="4644008" y="1412776"/>
          <a:ext cx="4139952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4209661"/>
              </p:ext>
            </p:extLst>
          </p:nvPr>
        </p:nvGraphicFramePr>
        <p:xfrm>
          <a:off x="457200" y="1412776"/>
          <a:ext cx="3898776" cy="2376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8951025"/>
              </p:ext>
            </p:extLst>
          </p:nvPr>
        </p:nvGraphicFramePr>
        <p:xfrm>
          <a:off x="4644007" y="4085957"/>
          <a:ext cx="447155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1944916"/>
              </p:ext>
            </p:extLst>
          </p:nvPr>
        </p:nvGraphicFramePr>
        <p:xfrm>
          <a:off x="611560" y="3861048"/>
          <a:ext cx="3744416" cy="2815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87624" y="1196752"/>
            <a:ext cx="972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 smtClean="0"/>
              <a:t>Emakeel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89800" y="1228110"/>
            <a:ext cx="6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 smtClean="0"/>
              <a:t>Sugu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425257" y="3861048"/>
            <a:ext cx="2308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 smtClean="0"/>
              <a:t>Võimalik nakatumistee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95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5360290"/>
              </p:ext>
            </p:extLst>
          </p:nvPr>
        </p:nvGraphicFramePr>
        <p:xfrm>
          <a:off x="2339752" y="33265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548680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 smtClean="0"/>
              <a:t>Mehed</a:t>
            </a:r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1239492"/>
              </p:ext>
            </p:extLst>
          </p:nvPr>
        </p:nvGraphicFramePr>
        <p:xfrm>
          <a:off x="2339752" y="314096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83568" y="3212976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 smtClean="0"/>
              <a:t>Naised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44450"/>
            <a:ext cx="19589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128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b="1" dirty="0">
                <a:solidFill>
                  <a:schemeClr val="accent2">
                    <a:lumMod val="75000"/>
                  </a:schemeClr>
                </a:solidFill>
              </a:rPr>
              <a:t>Tööriist </a:t>
            </a:r>
            <a:r>
              <a:rPr lang="et-EE" b="1" dirty="0" smtClean="0">
                <a:solidFill>
                  <a:schemeClr val="accent2">
                    <a:lumMod val="75000"/>
                  </a:schemeClr>
                </a:solidFill>
              </a:rPr>
              <a:t>teadlasele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Ravimite, vaktsiinide, diagnoosimismeetodite väljatöötamine</a:t>
            </a:r>
          </a:p>
          <a:p>
            <a:r>
              <a:rPr lang="et-EE" dirty="0" smtClean="0"/>
              <a:t>Ravimresistentsuse kujunemise uurimine</a:t>
            </a:r>
          </a:p>
          <a:p>
            <a:r>
              <a:rPr lang="et-EE" dirty="0" smtClean="0"/>
              <a:t>Mikro- ja makroorganismi omavaheliste suhete kirjeldamine</a:t>
            </a:r>
          </a:p>
          <a:p>
            <a:r>
              <a:rPr lang="et-EE" dirty="0" smtClean="0"/>
              <a:t>Geenimutatsioonide avastamine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44450"/>
            <a:ext cx="19589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998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442332"/>
            <a:ext cx="8229600" cy="1143000"/>
          </a:xfrm>
        </p:spPr>
        <p:txBody>
          <a:bodyPr>
            <a:normAutofit/>
          </a:bodyPr>
          <a:lstStyle/>
          <a:p>
            <a:r>
              <a:rPr lang="et-EE" altLang="en-US" b="1" dirty="0" smtClean="0">
                <a:solidFill>
                  <a:schemeClr val="accent2">
                    <a:lumMod val="75000"/>
                  </a:schemeClr>
                </a:solidFill>
                <a:ea typeface="ＭＳ Ｐゴシック" pitchFamily="34" charset="-128"/>
              </a:rPr>
              <a:t>Ülekandunud ravimresistentsus</a:t>
            </a:r>
            <a:endParaRPr lang="et-EE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5709142"/>
              </p:ext>
            </p:extLst>
          </p:nvPr>
        </p:nvGraphicFramePr>
        <p:xfrm>
          <a:off x="1043608" y="1877703"/>
          <a:ext cx="7235596" cy="40715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" name="Chart" r:id="rId3" imgW="3695794" imgH="2080206" progId="Excel.Chart.8">
                  <p:embed/>
                </p:oleObj>
              </mc:Choice>
              <mc:Fallback>
                <p:oleObj name="Chart" r:id="rId3" imgW="3695794" imgH="2080206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1877703"/>
                        <a:ext cx="7235596" cy="40715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07504" y="6381328"/>
            <a:ext cx="62281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 err="1" smtClean="0"/>
              <a:t>Avi</a:t>
            </a:r>
            <a:r>
              <a:rPr lang="et-EE" dirty="0" smtClean="0"/>
              <a:t> et </a:t>
            </a:r>
            <a:r>
              <a:rPr lang="et-EE" dirty="0" err="1" smtClean="0"/>
              <a:t>al</a:t>
            </a:r>
            <a:r>
              <a:rPr lang="et-EE" dirty="0" smtClean="0"/>
              <a:t> 2010, </a:t>
            </a:r>
            <a:r>
              <a:rPr lang="et-EE" dirty="0" err="1" smtClean="0"/>
              <a:t>Avi</a:t>
            </a:r>
            <a:r>
              <a:rPr lang="et-EE" dirty="0" smtClean="0"/>
              <a:t> et </a:t>
            </a:r>
            <a:r>
              <a:rPr lang="et-EE" dirty="0" err="1" smtClean="0"/>
              <a:t>al</a:t>
            </a:r>
            <a:r>
              <a:rPr lang="et-EE" dirty="0" smtClean="0"/>
              <a:t> 2011, </a:t>
            </a:r>
            <a:r>
              <a:rPr lang="et-EE" dirty="0" err="1" smtClean="0"/>
              <a:t>Avi</a:t>
            </a:r>
            <a:r>
              <a:rPr lang="et-EE" dirty="0" smtClean="0"/>
              <a:t> et </a:t>
            </a:r>
            <a:r>
              <a:rPr lang="et-EE" dirty="0" err="1" smtClean="0"/>
              <a:t>al</a:t>
            </a:r>
            <a:r>
              <a:rPr lang="et-EE" dirty="0" smtClean="0"/>
              <a:t> 2014, avaldamata andmed</a:t>
            </a:r>
            <a:endParaRPr lang="et-EE" dirty="0"/>
          </a:p>
        </p:txBody>
      </p:sp>
      <p:sp>
        <p:nvSpPr>
          <p:cNvPr id="6" name="TextBox 5"/>
          <p:cNvSpPr txBox="1"/>
          <p:nvPr/>
        </p:nvSpPr>
        <p:spPr>
          <a:xfrm>
            <a:off x="714440" y="3296483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 smtClean="0"/>
              <a:t>%</a:t>
            </a:r>
            <a:endParaRPr lang="et-EE" dirty="0"/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44450"/>
            <a:ext cx="19589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998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-22104" y="457019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t-EE" altLang="en-US" b="1" dirty="0" smtClean="0">
                <a:solidFill>
                  <a:schemeClr val="accent2">
                    <a:lumMod val="75000"/>
                  </a:schemeClr>
                </a:solidFill>
                <a:ea typeface="ＭＳ Ｐゴシック" pitchFamily="34" charset="-128"/>
              </a:rPr>
              <a:t>HIV-1 </a:t>
            </a:r>
            <a:r>
              <a:rPr lang="et-EE" altLang="en-US" b="1" dirty="0" err="1" smtClean="0">
                <a:solidFill>
                  <a:schemeClr val="accent2">
                    <a:lumMod val="75000"/>
                  </a:schemeClr>
                </a:solidFill>
                <a:ea typeface="ＭＳ Ｐゴシック" pitchFamily="34" charset="-128"/>
              </a:rPr>
              <a:t>fülogeneetiline</a:t>
            </a:r>
            <a:r>
              <a:rPr lang="et-EE" altLang="en-US" b="1" dirty="0" smtClean="0">
                <a:solidFill>
                  <a:schemeClr val="accent2">
                    <a:lumMod val="75000"/>
                  </a:schemeClr>
                </a:solidFill>
                <a:ea typeface="ＭＳ Ｐゴシック" pitchFamily="34" charset="-128"/>
              </a:rPr>
              <a:t> puu</a:t>
            </a:r>
            <a:endParaRPr lang="en-GB" altLang="en-US" b="1" dirty="0" smtClean="0">
              <a:solidFill>
                <a:schemeClr val="accent2">
                  <a:lumMod val="75000"/>
                </a:schemeClr>
              </a:solidFill>
              <a:ea typeface="ＭＳ Ｐゴシック" pitchFamily="34" charset="-128"/>
            </a:endParaRPr>
          </a:p>
        </p:txBody>
      </p:sp>
      <p:graphicFrame>
        <p:nvGraphicFramePr>
          <p:cNvPr id="29699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9017495"/>
              </p:ext>
            </p:extLst>
          </p:nvPr>
        </p:nvGraphicFramePr>
        <p:xfrm>
          <a:off x="971600" y="1311275"/>
          <a:ext cx="5334000" cy="554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CorelDRAW" r:id="rId3" imgW="5524500" imgH="5727700" progId="">
                  <p:embed/>
                </p:oleObj>
              </mc:Choice>
              <mc:Fallback>
                <p:oleObj name="CorelDRAW" r:id="rId3" imgW="5524500" imgH="5727700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1311275"/>
                        <a:ext cx="5334000" cy="554672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0" name="AutoShape 4"/>
          <p:cNvSpPr>
            <a:spLocks noChangeArrowheads="1"/>
          </p:cNvSpPr>
          <p:nvPr/>
        </p:nvSpPr>
        <p:spPr bwMode="auto">
          <a:xfrm>
            <a:off x="3203575" y="5805488"/>
            <a:ext cx="360363" cy="2889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72" y="10800"/>
                </a:moveTo>
                <a:cubicBezTo>
                  <a:pt x="1772" y="15786"/>
                  <a:pt x="5814" y="19828"/>
                  <a:pt x="10800" y="19828"/>
                </a:cubicBezTo>
                <a:cubicBezTo>
                  <a:pt x="15786" y="19828"/>
                  <a:pt x="19828" y="15786"/>
                  <a:pt x="19828" y="10800"/>
                </a:cubicBezTo>
                <a:cubicBezTo>
                  <a:pt x="19828" y="5814"/>
                  <a:pt x="15786" y="1772"/>
                  <a:pt x="10800" y="1772"/>
                </a:cubicBezTo>
                <a:cubicBezTo>
                  <a:pt x="5814" y="1772"/>
                  <a:pt x="1772" y="5814"/>
                  <a:pt x="1772" y="1080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01" name="AutoShape 5"/>
          <p:cNvSpPr>
            <a:spLocks noChangeArrowheads="1"/>
          </p:cNvSpPr>
          <p:nvPr/>
        </p:nvSpPr>
        <p:spPr bwMode="auto">
          <a:xfrm>
            <a:off x="2484438" y="5445125"/>
            <a:ext cx="360362" cy="2889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72" y="10800"/>
                </a:moveTo>
                <a:cubicBezTo>
                  <a:pt x="1772" y="15786"/>
                  <a:pt x="5814" y="19828"/>
                  <a:pt x="10800" y="19828"/>
                </a:cubicBezTo>
                <a:cubicBezTo>
                  <a:pt x="15786" y="19828"/>
                  <a:pt x="19828" y="15786"/>
                  <a:pt x="19828" y="10800"/>
                </a:cubicBezTo>
                <a:cubicBezTo>
                  <a:pt x="19828" y="5814"/>
                  <a:pt x="15786" y="1772"/>
                  <a:pt x="10800" y="1772"/>
                </a:cubicBezTo>
                <a:cubicBezTo>
                  <a:pt x="5814" y="1772"/>
                  <a:pt x="1772" y="5814"/>
                  <a:pt x="1772" y="1080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02" name="AutoShape 6"/>
          <p:cNvSpPr>
            <a:spLocks noChangeArrowheads="1"/>
          </p:cNvSpPr>
          <p:nvPr/>
        </p:nvSpPr>
        <p:spPr bwMode="auto">
          <a:xfrm>
            <a:off x="4645025" y="5516563"/>
            <a:ext cx="360363" cy="2889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72" y="10800"/>
                </a:moveTo>
                <a:cubicBezTo>
                  <a:pt x="1772" y="15786"/>
                  <a:pt x="5814" y="19828"/>
                  <a:pt x="10800" y="19828"/>
                </a:cubicBezTo>
                <a:cubicBezTo>
                  <a:pt x="15786" y="19828"/>
                  <a:pt x="19828" y="15786"/>
                  <a:pt x="19828" y="10800"/>
                </a:cubicBezTo>
                <a:cubicBezTo>
                  <a:pt x="19828" y="5814"/>
                  <a:pt x="15786" y="1772"/>
                  <a:pt x="10800" y="1772"/>
                </a:cubicBezTo>
                <a:cubicBezTo>
                  <a:pt x="5814" y="1772"/>
                  <a:pt x="1772" y="5814"/>
                  <a:pt x="1772" y="1080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03" name="AutoShape 7"/>
          <p:cNvSpPr>
            <a:spLocks noChangeArrowheads="1"/>
          </p:cNvSpPr>
          <p:nvPr/>
        </p:nvSpPr>
        <p:spPr bwMode="auto">
          <a:xfrm>
            <a:off x="5148263" y="4941888"/>
            <a:ext cx="360362" cy="2889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72" y="10800"/>
                </a:moveTo>
                <a:cubicBezTo>
                  <a:pt x="1772" y="15786"/>
                  <a:pt x="5814" y="19828"/>
                  <a:pt x="10800" y="19828"/>
                </a:cubicBezTo>
                <a:cubicBezTo>
                  <a:pt x="15786" y="19828"/>
                  <a:pt x="19828" y="15786"/>
                  <a:pt x="19828" y="10800"/>
                </a:cubicBezTo>
                <a:cubicBezTo>
                  <a:pt x="19828" y="5814"/>
                  <a:pt x="15786" y="1772"/>
                  <a:pt x="10800" y="1772"/>
                </a:cubicBezTo>
                <a:cubicBezTo>
                  <a:pt x="5814" y="1772"/>
                  <a:pt x="1772" y="5814"/>
                  <a:pt x="1772" y="1080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04" name="AutoShape 8"/>
          <p:cNvSpPr>
            <a:spLocks noChangeArrowheads="1"/>
          </p:cNvSpPr>
          <p:nvPr/>
        </p:nvSpPr>
        <p:spPr bwMode="auto">
          <a:xfrm>
            <a:off x="1763688" y="2553135"/>
            <a:ext cx="360363" cy="2889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72" y="10800"/>
                </a:moveTo>
                <a:cubicBezTo>
                  <a:pt x="1772" y="15786"/>
                  <a:pt x="5814" y="19828"/>
                  <a:pt x="10800" y="19828"/>
                </a:cubicBezTo>
                <a:cubicBezTo>
                  <a:pt x="15786" y="19828"/>
                  <a:pt x="19828" y="15786"/>
                  <a:pt x="19828" y="10800"/>
                </a:cubicBezTo>
                <a:cubicBezTo>
                  <a:pt x="19828" y="5814"/>
                  <a:pt x="15786" y="1772"/>
                  <a:pt x="10800" y="1772"/>
                </a:cubicBezTo>
                <a:cubicBezTo>
                  <a:pt x="5814" y="1772"/>
                  <a:pt x="1772" y="5814"/>
                  <a:pt x="1772" y="1080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05" name="AutoShape 9"/>
          <p:cNvSpPr>
            <a:spLocks noChangeArrowheads="1"/>
          </p:cNvSpPr>
          <p:nvPr/>
        </p:nvSpPr>
        <p:spPr bwMode="auto">
          <a:xfrm>
            <a:off x="4213225" y="2205038"/>
            <a:ext cx="360363" cy="2889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72" y="10800"/>
                </a:moveTo>
                <a:cubicBezTo>
                  <a:pt x="1772" y="15786"/>
                  <a:pt x="5814" y="19828"/>
                  <a:pt x="10800" y="19828"/>
                </a:cubicBezTo>
                <a:cubicBezTo>
                  <a:pt x="15786" y="19828"/>
                  <a:pt x="19828" y="15786"/>
                  <a:pt x="19828" y="10800"/>
                </a:cubicBezTo>
                <a:cubicBezTo>
                  <a:pt x="19828" y="5814"/>
                  <a:pt x="15786" y="1772"/>
                  <a:pt x="10800" y="1772"/>
                </a:cubicBezTo>
                <a:cubicBezTo>
                  <a:pt x="5814" y="1772"/>
                  <a:pt x="1772" y="5814"/>
                  <a:pt x="1772" y="1080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08" name="TextBox 1"/>
          <p:cNvSpPr txBox="1">
            <a:spLocks noChangeArrowheads="1"/>
          </p:cNvSpPr>
          <p:nvPr/>
        </p:nvSpPr>
        <p:spPr bwMode="auto">
          <a:xfrm>
            <a:off x="179388" y="6299200"/>
            <a:ext cx="10048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t-EE" altLang="en-US" sz="1400" dirty="0" err="1">
                <a:cs typeface="Arial" charset="0"/>
              </a:rPr>
              <a:t>Avi</a:t>
            </a:r>
            <a:r>
              <a:rPr lang="et-EE" altLang="en-US" sz="1400" dirty="0">
                <a:cs typeface="Arial" charset="0"/>
              </a:rPr>
              <a:t> </a:t>
            </a:r>
            <a:r>
              <a:rPr lang="et-EE" altLang="en-US" sz="1400" i="1" dirty="0" smtClean="0">
                <a:cs typeface="Arial" charset="0"/>
              </a:rPr>
              <a:t>jt</a:t>
            </a:r>
            <a:r>
              <a:rPr lang="et-EE" altLang="en-US" sz="1400" dirty="0" smtClean="0">
                <a:cs typeface="Arial" charset="0"/>
              </a:rPr>
              <a:t> </a:t>
            </a:r>
            <a:r>
              <a:rPr lang="et-EE" altLang="en-US" sz="1400" dirty="0">
                <a:cs typeface="Arial" charset="0"/>
              </a:rPr>
              <a:t>2011</a:t>
            </a:r>
          </a:p>
        </p:txBody>
      </p:sp>
      <p:sp>
        <p:nvSpPr>
          <p:cNvPr id="13" name="AutoShape 9"/>
          <p:cNvSpPr>
            <a:spLocks noChangeArrowheads="1"/>
          </p:cNvSpPr>
          <p:nvPr/>
        </p:nvSpPr>
        <p:spPr bwMode="auto">
          <a:xfrm>
            <a:off x="6372200" y="2357438"/>
            <a:ext cx="360363" cy="2889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72" y="10800"/>
                </a:moveTo>
                <a:cubicBezTo>
                  <a:pt x="1772" y="15786"/>
                  <a:pt x="5814" y="19828"/>
                  <a:pt x="10800" y="19828"/>
                </a:cubicBezTo>
                <a:cubicBezTo>
                  <a:pt x="15786" y="19828"/>
                  <a:pt x="19828" y="15786"/>
                  <a:pt x="19828" y="10800"/>
                </a:cubicBezTo>
                <a:cubicBezTo>
                  <a:pt x="19828" y="5814"/>
                  <a:pt x="15786" y="1772"/>
                  <a:pt x="10800" y="1772"/>
                </a:cubicBezTo>
                <a:cubicBezTo>
                  <a:pt x="5814" y="1772"/>
                  <a:pt x="1772" y="5814"/>
                  <a:pt x="1772" y="1080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6804248" y="2317234"/>
            <a:ext cx="2254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 err="1" smtClean="0">
                <a:solidFill>
                  <a:schemeClr val="accent2">
                    <a:lumMod val="75000"/>
                  </a:schemeClr>
                </a:solidFill>
              </a:rPr>
              <a:t>Transmissiooniklastrid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" name="Isosceles Triangle 13"/>
          <p:cNvSpPr/>
          <p:nvPr/>
        </p:nvSpPr>
        <p:spPr>
          <a:xfrm>
            <a:off x="6444369" y="2996952"/>
            <a:ext cx="216024" cy="14401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3" name="TextBox 2"/>
          <p:cNvSpPr txBox="1"/>
          <p:nvPr/>
        </p:nvSpPr>
        <p:spPr>
          <a:xfrm>
            <a:off x="6819191" y="2884294"/>
            <a:ext cx="22754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 smtClean="0">
                <a:solidFill>
                  <a:schemeClr val="accent2">
                    <a:lumMod val="75000"/>
                  </a:schemeClr>
                </a:solidFill>
              </a:rPr>
              <a:t>HIV ravimresistentsus-</a:t>
            </a:r>
          </a:p>
          <a:p>
            <a:r>
              <a:rPr lang="et-EE" dirty="0" smtClean="0">
                <a:solidFill>
                  <a:schemeClr val="accent2">
                    <a:lumMod val="75000"/>
                  </a:schemeClr>
                </a:solidFill>
              </a:rPr>
              <a:t>mutatsioonid</a:t>
            </a:r>
            <a:endParaRPr lang="et-E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6489933" y="3740045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5" name="TextBox 4"/>
          <p:cNvSpPr txBox="1"/>
          <p:nvPr/>
        </p:nvSpPr>
        <p:spPr>
          <a:xfrm>
            <a:off x="6801853" y="3645024"/>
            <a:ext cx="23791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 err="1" smtClean="0">
                <a:solidFill>
                  <a:schemeClr val="accent2">
                    <a:lumMod val="75000"/>
                  </a:schemeClr>
                </a:solidFill>
              </a:rPr>
              <a:t>Revertaasi</a:t>
            </a:r>
            <a:r>
              <a:rPr lang="et-EE" dirty="0" smtClean="0">
                <a:solidFill>
                  <a:schemeClr val="accent2">
                    <a:lumMod val="75000"/>
                  </a:schemeClr>
                </a:solidFill>
              </a:rPr>
              <a:t> ravim-</a:t>
            </a:r>
          </a:p>
          <a:p>
            <a:r>
              <a:rPr lang="et-EE" dirty="0" smtClean="0">
                <a:solidFill>
                  <a:schemeClr val="accent2">
                    <a:lumMod val="75000"/>
                  </a:schemeClr>
                </a:solidFill>
              </a:rPr>
              <a:t>resistentsusega seotud </a:t>
            </a:r>
          </a:p>
          <a:p>
            <a:r>
              <a:rPr lang="et-EE" dirty="0" smtClean="0">
                <a:solidFill>
                  <a:schemeClr val="accent2">
                    <a:lumMod val="75000"/>
                  </a:schemeClr>
                </a:solidFill>
              </a:rPr>
              <a:t>polümorfismid</a:t>
            </a:r>
            <a:endParaRPr lang="et-EE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19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44450"/>
            <a:ext cx="19589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061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0210811"/>
              </p:ext>
            </p:extLst>
          </p:nvPr>
        </p:nvGraphicFramePr>
        <p:xfrm>
          <a:off x="801825" y="1390129"/>
          <a:ext cx="7381876" cy="4714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angle 1"/>
          <p:cNvSpPr/>
          <p:nvPr/>
        </p:nvSpPr>
        <p:spPr>
          <a:xfrm>
            <a:off x="107504" y="620688"/>
            <a:ext cx="87618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sz="4400" b="1" dirty="0">
                <a:solidFill>
                  <a:schemeClr val="accent2">
                    <a:lumMod val="75000"/>
                  </a:schemeClr>
                </a:solidFill>
              </a:rPr>
              <a:t>HIV-1 </a:t>
            </a:r>
            <a:r>
              <a:rPr lang="et-EE" sz="4400" b="1" dirty="0" err="1">
                <a:solidFill>
                  <a:schemeClr val="accent2">
                    <a:lumMod val="75000"/>
                  </a:schemeClr>
                </a:solidFill>
              </a:rPr>
              <a:t>subtüübid</a:t>
            </a:r>
            <a:r>
              <a:rPr lang="et-EE" sz="4400" b="1" dirty="0">
                <a:solidFill>
                  <a:schemeClr val="accent2">
                    <a:lumMod val="75000"/>
                  </a:schemeClr>
                </a:solidFill>
              </a:rPr>
              <a:t> (</a:t>
            </a:r>
            <a:r>
              <a:rPr lang="et-EE" sz="4400" b="1" i="1" dirty="0" err="1">
                <a:solidFill>
                  <a:schemeClr val="accent2">
                    <a:lumMod val="75000"/>
                  </a:schemeClr>
                </a:solidFill>
              </a:rPr>
              <a:t>pol</a:t>
            </a:r>
            <a:r>
              <a:rPr lang="et-EE" sz="4400" b="1" dirty="0">
                <a:solidFill>
                  <a:schemeClr val="accent2">
                    <a:lumMod val="75000"/>
                  </a:schemeClr>
                </a:solidFill>
              </a:rPr>
              <a:t> regiooni alusel)</a:t>
            </a:r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44450"/>
            <a:ext cx="19589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1520" y="6525344"/>
            <a:ext cx="4249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dirty="0" err="1"/>
              <a:t>Avi</a:t>
            </a:r>
            <a:r>
              <a:rPr lang="et-EE" sz="1400" dirty="0"/>
              <a:t> jt 2010, </a:t>
            </a:r>
            <a:r>
              <a:rPr lang="et-EE" sz="1400" dirty="0" err="1"/>
              <a:t>Avi</a:t>
            </a:r>
            <a:r>
              <a:rPr lang="et-EE" sz="1400" dirty="0"/>
              <a:t> jt 2011, </a:t>
            </a:r>
            <a:r>
              <a:rPr lang="et-EE" sz="1400" dirty="0" err="1"/>
              <a:t>Avi</a:t>
            </a:r>
            <a:r>
              <a:rPr lang="et-EE" sz="1400" dirty="0"/>
              <a:t> jt 2014, avaldamata andmed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347864" y="6021288"/>
            <a:ext cx="5892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dirty="0" smtClean="0"/>
              <a:t>Aasta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8082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68560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t-EE" b="1" dirty="0" err="1" smtClean="0">
                <a:solidFill>
                  <a:schemeClr val="accent2">
                    <a:lumMod val="75000"/>
                  </a:schemeClr>
                </a:solidFill>
              </a:rPr>
              <a:t>TerVE</a:t>
            </a:r>
            <a:r>
              <a:rPr lang="et-EE" b="1" dirty="0" smtClean="0">
                <a:solidFill>
                  <a:schemeClr val="accent2">
                    <a:lumMod val="75000"/>
                  </a:schemeClr>
                </a:solidFill>
              </a:rPr>
              <a:t> programm 2013-2015 </a:t>
            </a:r>
            <a:br>
              <a:rPr lang="et-EE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t-EE" b="1" dirty="0" smtClean="0">
                <a:solidFill>
                  <a:schemeClr val="accent2">
                    <a:lumMod val="75000"/>
                  </a:schemeClr>
                </a:solidFill>
              </a:rPr>
              <a:t>(24 kuud)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t-EE" dirty="0" smtClean="0"/>
              <a:t>IT lahenduste väljatöötamine, andmete kogumine </a:t>
            </a:r>
          </a:p>
          <a:p>
            <a:r>
              <a:rPr lang="et-EE" dirty="0" smtClean="0"/>
              <a:t>Biopanga loomine, biomaterjali kogumine</a:t>
            </a:r>
          </a:p>
          <a:p>
            <a:r>
              <a:rPr lang="et-EE" dirty="0" smtClean="0"/>
              <a:t>Koolitused, tagasiside kogumine, konverentsidel osalemine</a:t>
            </a:r>
          </a:p>
          <a:p>
            <a:r>
              <a:rPr lang="et-EE" dirty="0" smtClean="0"/>
              <a:t>Kvaliteedikontroll</a:t>
            </a:r>
          </a:p>
          <a:p>
            <a:r>
              <a:rPr lang="et-EE" dirty="0" smtClean="0"/>
              <a:t>Andmekogu logo</a:t>
            </a:r>
          </a:p>
          <a:p>
            <a:r>
              <a:rPr lang="et-EE" dirty="0"/>
              <a:t>T</a:t>
            </a:r>
            <a:r>
              <a:rPr lang="et-EE" dirty="0" smtClean="0"/>
              <a:t>eaduskonverents E-HIV 10 aastat</a:t>
            </a:r>
          </a:p>
          <a:p>
            <a:r>
              <a:rPr lang="et-EE" dirty="0"/>
              <a:t>Andmekogu tutvustamine erinevatele huvigruppidele 28 korral</a:t>
            </a:r>
          </a:p>
          <a:p>
            <a:endParaRPr lang="et-EE" dirty="0" smtClean="0"/>
          </a:p>
          <a:p>
            <a:endParaRPr lang="et-EE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44450"/>
            <a:ext cx="19589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788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b="1" dirty="0">
                <a:solidFill>
                  <a:schemeClr val="accent2">
                    <a:lumMod val="75000"/>
                  </a:schemeClr>
                </a:solidFill>
              </a:rPr>
              <a:t>T</a:t>
            </a:r>
            <a:r>
              <a:rPr lang="et-EE" b="1" dirty="0" smtClean="0">
                <a:solidFill>
                  <a:schemeClr val="accent2">
                    <a:lumMod val="75000"/>
                  </a:schemeClr>
                </a:solidFill>
              </a:rPr>
              <a:t>eadustegevus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17 avaldatud teaduspublikatsiooni</a:t>
            </a:r>
          </a:p>
          <a:p>
            <a:r>
              <a:rPr lang="et-EE" dirty="0" smtClean="0"/>
              <a:t>8 osalemist instituudivälistel konverentsidel ja kohtumistel</a:t>
            </a:r>
          </a:p>
          <a:p>
            <a:r>
              <a:rPr lang="et-EE" dirty="0" smtClean="0"/>
              <a:t>1 kaitstud doktoritöö, 4 kirjutamisel</a:t>
            </a:r>
          </a:p>
          <a:p>
            <a:r>
              <a:rPr lang="et-EE" dirty="0" smtClean="0"/>
              <a:t>15 suulist ettekannet konverentsidel</a:t>
            </a:r>
          </a:p>
          <a:p>
            <a:endParaRPr lang="et-EE" dirty="0"/>
          </a:p>
          <a:p>
            <a:r>
              <a:rPr lang="et-EE" dirty="0" smtClean="0"/>
              <a:t>www.hiv.ut.ee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44450"/>
            <a:ext cx="19589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24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photos-1.dropbox.com/t/2/AADXasfPAyWS3pOrQYQiidYUlKaRvpYUE_B11-NcCln9_g/12/409531155/jpeg/32x32/8_1032-0-2784-2784-4161-2784/1448978400/0/2/PB275120_DxO-NR.jpg/ELvsxqMDGL0KIAIoAg/vZyWKQlnTObZeko-8R68XEwfVgCD9aquhOEd_pmaXEc%2CO5dTqZrGdmK2pMTE6Gfc0EbyUWC4MNtlDGy8hRwPEoI%2CC3xAMatdJV_-dqqdWRTNQGH6lqsNEQ-vBPS0-VA-C04?size_mode=5&amp;size=178x17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36" y="983061"/>
            <a:ext cx="8709113" cy="5827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11096" y="44624"/>
            <a:ext cx="2460225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4400" b="1" dirty="0">
                <a:solidFill>
                  <a:schemeClr val="accent2">
                    <a:lumMod val="75000"/>
                  </a:schemeClr>
                </a:solidFill>
              </a:rPr>
              <a:t>Suur tänu</a:t>
            </a:r>
            <a:endParaRPr lang="en-US" sz="4400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44450"/>
            <a:ext cx="19589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358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b="1" dirty="0" smtClean="0">
                <a:solidFill>
                  <a:schemeClr val="accent2">
                    <a:lumMod val="75000"/>
                  </a:schemeClr>
                </a:solidFill>
              </a:rPr>
              <a:t>Suur tänu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t-EE" dirty="0" smtClean="0"/>
              <a:t>Prof </a:t>
            </a:r>
            <a:r>
              <a:rPr lang="et-EE" dirty="0" err="1" smtClean="0"/>
              <a:t>Irja</a:t>
            </a:r>
            <a:r>
              <a:rPr lang="et-EE" dirty="0" smtClean="0"/>
              <a:t> </a:t>
            </a:r>
            <a:r>
              <a:rPr lang="et-EE" dirty="0" err="1" smtClean="0"/>
              <a:t>Lutsar</a:t>
            </a:r>
            <a:endParaRPr lang="et-EE" dirty="0" smtClean="0"/>
          </a:p>
          <a:p>
            <a:r>
              <a:rPr lang="et-EE" dirty="0" err="1" smtClean="0"/>
              <a:t>PhD</a:t>
            </a:r>
            <a:r>
              <a:rPr lang="et-EE" dirty="0" smtClean="0"/>
              <a:t> </a:t>
            </a:r>
            <a:r>
              <a:rPr lang="et-EE" dirty="0" err="1" smtClean="0"/>
              <a:t>Radko</a:t>
            </a:r>
            <a:r>
              <a:rPr lang="et-EE" dirty="0" smtClean="0"/>
              <a:t> </a:t>
            </a:r>
            <a:r>
              <a:rPr lang="et-EE" dirty="0" err="1" smtClean="0"/>
              <a:t>Avi</a:t>
            </a:r>
            <a:endParaRPr lang="et-EE" dirty="0" smtClean="0"/>
          </a:p>
          <a:p>
            <a:r>
              <a:rPr lang="et-EE" dirty="0" smtClean="0"/>
              <a:t>Dr Pilleriin Soodla</a:t>
            </a:r>
          </a:p>
          <a:p>
            <a:r>
              <a:rPr lang="et-EE" dirty="0" smtClean="0"/>
              <a:t>Dr </a:t>
            </a:r>
            <a:r>
              <a:rPr lang="et-EE" dirty="0" err="1" smtClean="0"/>
              <a:t>Kerstin</a:t>
            </a:r>
            <a:r>
              <a:rPr lang="et-EE" dirty="0" smtClean="0"/>
              <a:t> Kase</a:t>
            </a:r>
          </a:p>
          <a:p>
            <a:r>
              <a:rPr lang="et-EE" dirty="0" err="1" smtClean="0"/>
              <a:t>Sirli</a:t>
            </a:r>
            <a:r>
              <a:rPr lang="et-EE" dirty="0" smtClean="0"/>
              <a:t> </a:t>
            </a:r>
            <a:r>
              <a:rPr lang="et-EE" dirty="0" err="1" smtClean="0"/>
              <a:t>Treumuth</a:t>
            </a:r>
            <a:endParaRPr lang="et-EE" dirty="0" smtClean="0"/>
          </a:p>
          <a:p>
            <a:r>
              <a:rPr lang="et-EE" dirty="0" smtClean="0"/>
              <a:t>Koostööpartnerid haiglates (Lääne-Tallinna Keskhaigla, Ida-Viru Keskhaigla, Narva Haigla, TÜ Kliinikum) ja vanglates (Tallinna, Viru, Tartu, Murru)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44450"/>
            <a:ext cx="19589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89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16632"/>
            <a:ext cx="1958975" cy="7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3" descr="http://www.etag.ee/wp-content/uploads/2014/01/ETAG_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4948878"/>
            <a:ext cx="2664297" cy="10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995936" y="5299385"/>
            <a:ext cx="9611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sz="2400" b="1" dirty="0" err="1" smtClean="0"/>
              <a:t>TerVE</a:t>
            </a:r>
            <a:r>
              <a:rPr lang="et-EE" dirty="0" smtClean="0"/>
              <a:t> 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490220"/>
            <a:ext cx="2736303" cy="16183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15616" y="1484784"/>
            <a:ext cx="18117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2400" b="1" dirty="0" smtClean="0"/>
              <a:t>Tartu Ülikool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114250" y="2276872"/>
            <a:ext cx="2881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2400" b="1" dirty="0" smtClean="0"/>
              <a:t>Sotsiaalministeerium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114250" y="3068960"/>
            <a:ext cx="3233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2400" b="1" dirty="0" smtClean="0"/>
              <a:t>Tervise Arengu Instituut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589430" y="548680"/>
            <a:ext cx="24602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4400" b="1" dirty="0" smtClean="0">
                <a:solidFill>
                  <a:schemeClr val="accent2">
                    <a:lumMod val="75000"/>
                  </a:schemeClr>
                </a:solidFill>
              </a:rPr>
              <a:t>Suur tänu</a:t>
            </a:r>
            <a:endParaRPr lang="en-US" sz="4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35737" y="3981249"/>
            <a:ext cx="1685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2400" b="1" dirty="0" err="1" smtClean="0"/>
              <a:t>Quretec</a:t>
            </a:r>
            <a:r>
              <a:rPr lang="et-EE" sz="2400" b="1" dirty="0" smtClean="0"/>
              <a:t> OÜ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8707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2054</TotalTime>
  <Words>363</Words>
  <Application>Microsoft Office PowerPoint</Application>
  <PresentationFormat>On-screen Show (4:3)</PresentationFormat>
  <Paragraphs>96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Office Theme</vt:lpstr>
      <vt:lpstr>Chart</vt:lpstr>
      <vt:lpstr>CorelDRAW</vt:lpstr>
      <vt:lpstr>HIV infektsioon ja personaalne meditsiin</vt:lpstr>
      <vt:lpstr>Eesti HIV andmekogu</vt:lpstr>
      <vt:lpstr>Hetkeseis 02.12.2015</vt:lpstr>
      <vt:lpstr>Diagnoositutest andmekogus</vt:lpstr>
      <vt:lpstr>Kogutavad parameetrid</vt:lpstr>
      <vt:lpstr>HIV infektsioon ja personaalne meditsiin</vt:lpstr>
      <vt:lpstr>Tööriist infektsionistile</vt:lpstr>
      <vt:lpstr>E-ravikaart</vt:lpstr>
      <vt:lpstr>PowerPoint Presentation</vt:lpstr>
      <vt:lpstr>Tööriist ametnikule</vt:lpstr>
      <vt:lpstr>HIV patsient läbi aastate </vt:lpstr>
      <vt:lpstr>PowerPoint Presentation</vt:lpstr>
      <vt:lpstr>Tööriist teadlasele</vt:lpstr>
      <vt:lpstr>Ülekandunud ravimresistentsus</vt:lpstr>
      <vt:lpstr>HIV-1 fülogeneetiline puu</vt:lpstr>
      <vt:lpstr>PowerPoint Presentation</vt:lpstr>
      <vt:lpstr>TerVE programm 2013-2015  (24 kuud)</vt:lpstr>
      <vt:lpstr>Teadustegevus</vt:lpstr>
      <vt:lpstr>PowerPoint Presentation</vt:lpstr>
      <vt:lpstr>Suur tänu</vt:lpstr>
      <vt:lpstr>PowerPoint Presentation</vt:lpstr>
    </vt:vector>
  </TitlesOfParts>
  <Company>Tartu Ülikool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Eesti HIV-positiivsete andmekogu</dc:title>
  <dc:creator>Heli Rajasaar</dc:creator>
  <cp:lastModifiedBy>Heli Rajasaar</cp:lastModifiedBy>
  <cp:revision>61</cp:revision>
  <dcterms:created xsi:type="dcterms:W3CDTF">2015-11-03T14:31:34Z</dcterms:created>
  <dcterms:modified xsi:type="dcterms:W3CDTF">2015-12-01T09:41:04Z</dcterms:modified>
</cp:coreProperties>
</file>