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40" autoAdjust="0"/>
  </p:normalViewPr>
  <p:slideViewPr>
    <p:cSldViewPr>
      <p:cViewPr varScale="1">
        <p:scale>
          <a:sx n="71" d="100"/>
          <a:sy n="71" d="100"/>
        </p:scale>
        <p:origin x="-102" y="-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../embeddings/oleObject11.bin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../embeddings/oleObject12.bin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../embeddings/oleObject1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Verif!$A$4</c:f>
              <c:strCache>
                <c:ptCount val="1"/>
                <c:pt idx="0">
                  <c:v>Diagnoositud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Verif!$B$3:$Q$3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Verif!$B$4:$Q$4</c:f>
              <c:numCache>
                <c:formatCode>General</c:formatCode>
                <c:ptCount val="16"/>
                <c:pt idx="0">
                  <c:v>12</c:v>
                </c:pt>
                <c:pt idx="1">
                  <c:v>390</c:v>
                </c:pt>
                <c:pt idx="2">
                  <c:v>1474</c:v>
                </c:pt>
                <c:pt idx="3">
                  <c:v>899</c:v>
                </c:pt>
                <c:pt idx="4">
                  <c:v>840</c:v>
                </c:pt>
                <c:pt idx="5">
                  <c:v>743</c:v>
                </c:pt>
                <c:pt idx="6">
                  <c:v>621</c:v>
                </c:pt>
                <c:pt idx="7">
                  <c:v>668</c:v>
                </c:pt>
                <c:pt idx="8">
                  <c:v>633</c:v>
                </c:pt>
                <c:pt idx="9">
                  <c:v>545</c:v>
                </c:pt>
                <c:pt idx="10">
                  <c:v>411</c:v>
                </c:pt>
                <c:pt idx="11">
                  <c:v>372</c:v>
                </c:pt>
                <c:pt idx="12">
                  <c:v>370</c:v>
                </c:pt>
                <c:pt idx="13">
                  <c:v>315</c:v>
                </c:pt>
                <c:pt idx="14">
                  <c:v>325</c:v>
                </c:pt>
                <c:pt idx="15">
                  <c:v>291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253056"/>
        <c:axId val="36514048"/>
      </c:barChart>
      <c:lineChart>
        <c:grouping val="standard"/>
        <c:varyColors val="0"/>
        <c:ser>
          <c:idx val="1"/>
          <c:order val="1"/>
          <c:tx>
            <c:strRef>
              <c:f>Verif!$A$5</c:f>
              <c:strCache>
                <c:ptCount val="1"/>
                <c:pt idx="0">
                  <c:v>Sisestatud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400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Verif!$B$3:$Q$3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Verif!$B$5:$Q$5</c:f>
              <c:numCache>
                <c:formatCode>General</c:formatCode>
                <c:ptCount val="16"/>
                <c:pt idx="0">
                  <c:v>5</c:v>
                </c:pt>
                <c:pt idx="1">
                  <c:v>119</c:v>
                </c:pt>
                <c:pt idx="2">
                  <c:v>511</c:v>
                </c:pt>
                <c:pt idx="3">
                  <c:v>302</c:v>
                </c:pt>
                <c:pt idx="4">
                  <c:v>293</c:v>
                </c:pt>
                <c:pt idx="5">
                  <c:v>295</c:v>
                </c:pt>
                <c:pt idx="6">
                  <c:v>290</c:v>
                </c:pt>
                <c:pt idx="7">
                  <c:v>296</c:v>
                </c:pt>
                <c:pt idx="8">
                  <c:v>283</c:v>
                </c:pt>
                <c:pt idx="9">
                  <c:v>260</c:v>
                </c:pt>
                <c:pt idx="10">
                  <c:v>278</c:v>
                </c:pt>
                <c:pt idx="11">
                  <c:v>263</c:v>
                </c:pt>
                <c:pt idx="12">
                  <c:v>261</c:v>
                </c:pt>
                <c:pt idx="13">
                  <c:v>211</c:v>
                </c:pt>
                <c:pt idx="14">
                  <c:v>177</c:v>
                </c:pt>
                <c:pt idx="15">
                  <c:v>144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6253056"/>
        <c:axId val="36514048"/>
      </c:lineChart>
      <c:catAx>
        <c:axId val="3625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36514048"/>
        <c:crosses val="autoZero"/>
        <c:auto val="1"/>
        <c:lblAlgn val="ctr"/>
        <c:lblOffset val="100"/>
        <c:noMultiLvlLbl val="0"/>
      </c:catAx>
      <c:valAx>
        <c:axId val="365140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solidFill>
                      <a:schemeClr val="accent2">
                        <a:lumMod val="50000"/>
                      </a:schemeClr>
                    </a:solidFill>
                  </a:defRPr>
                </a:pPr>
                <a:r>
                  <a:rPr lang="et-EE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Number</a:t>
                </a:r>
                <a:r>
                  <a:rPr lang="et-EE" sz="1600" baseline="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of </a:t>
                </a:r>
                <a:r>
                  <a:rPr lang="et-EE" sz="1600" baseline="0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cases</a:t>
                </a:r>
                <a:endParaRPr lang="et-EE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362530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>
              <a:solidFill>
                <a:schemeClr val="accent2">
                  <a:lumMod val="50000"/>
                </a:schemeClr>
              </a:solidFill>
            </a:defRPr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Verif!$A$36</c:f>
              <c:strCache>
                <c:ptCount val="1"/>
                <c:pt idx="0">
                  <c:v>Sisestatud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Verif!$B$35:$Q$35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Verif!$B$36:$Q$36</c:f>
              <c:numCache>
                <c:formatCode>General</c:formatCode>
                <c:ptCount val="16"/>
                <c:pt idx="0">
                  <c:v>5</c:v>
                </c:pt>
                <c:pt idx="1">
                  <c:v>119</c:v>
                </c:pt>
                <c:pt idx="2">
                  <c:v>511</c:v>
                </c:pt>
                <c:pt idx="3">
                  <c:v>302</c:v>
                </c:pt>
                <c:pt idx="4">
                  <c:v>293</c:v>
                </c:pt>
                <c:pt idx="5">
                  <c:v>295</c:v>
                </c:pt>
                <c:pt idx="6">
                  <c:v>290</c:v>
                </c:pt>
                <c:pt idx="7">
                  <c:v>296</c:v>
                </c:pt>
                <c:pt idx="8">
                  <c:v>283</c:v>
                </c:pt>
                <c:pt idx="9">
                  <c:v>260</c:v>
                </c:pt>
                <c:pt idx="10">
                  <c:v>278</c:v>
                </c:pt>
                <c:pt idx="11">
                  <c:v>263</c:v>
                </c:pt>
                <c:pt idx="12">
                  <c:v>261</c:v>
                </c:pt>
                <c:pt idx="13">
                  <c:v>211</c:v>
                </c:pt>
                <c:pt idx="14">
                  <c:v>177</c:v>
                </c:pt>
                <c:pt idx="15">
                  <c:v>144</c:v>
                </c:pt>
              </c:numCache>
            </c:numRef>
          </c:val>
        </c:ser>
        <c:ser>
          <c:idx val="1"/>
          <c:order val="1"/>
          <c:tx>
            <c:strRef>
              <c:f>Verif!$A$37</c:f>
              <c:strCache>
                <c:ptCount val="1"/>
                <c:pt idx="0">
                  <c:v>Sisestamata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cat>
            <c:numRef>
              <c:f>Verif!$B$35:$Q$35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Verif!$B$37:$Q$37</c:f>
              <c:numCache>
                <c:formatCode>General</c:formatCode>
                <c:ptCount val="16"/>
                <c:pt idx="0">
                  <c:v>7</c:v>
                </c:pt>
                <c:pt idx="1">
                  <c:v>271</c:v>
                </c:pt>
                <c:pt idx="2">
                  <c:v>963</c:v>
                </c:pt>
                <c:pt idx="3">
                  <c:v>597</c:v>
                </c:pt>
                <c:pt idx="4">
                  <c:v>547</c:v>
                </c:pt>
                <c:pt idx="5">
                  <c:v>448</c:v>
                </c:pt>
                <c:pt idx="6">
                  <c:v>331</c:v>
                </c:pt>
                <c:pt idx="7">
                  <c:v>372</c:v>
                </c:pt>
                <c:pt idx="8">
                  <c:v>350</c:v>
                </c:pt>
                <c:pt idx="9">
                  <c:v>285</c:v>
                </c:pt>
                <c:pt idx="10">
                  <c:v>133</c:v>
                </c:pt>
                <c:pt idx="11">
                  <c:v>109</c:v>
                </c:pt>
                <c:pt idx="12">
                  <c:v>109</c:v>
                </c:pt>
                <c:pt idx="13">
                  <c:v>104</c:v>
                </c:pt>
                <c:pt idx="14">
                  <c:v>148</c:v>
                </c:pt>
                <c:pt idx="15">
                  <c:v>147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510912"/>
        <c:axId val="139512448"/>
      </c:barChart>
      <c:catAx>
        <c:axId val="13951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t-EE"/>
          </a:p>
        </c:txPr>
        <c:crossAx val="139512448"/>
        <c:crosses val="autoZero"/>
        <c:auto val="1"/>
        <c:lblAlgn val="ctr"/>
        <c:lblOffset val="100"/>
        <c:noMultiLvlLbl val="0"/>
      </c:catAx>
      <c:valAx>
        <c:axId val="1395124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395109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99"/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t-E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'Arsti visiit vs andmekogus'!$A$23:$A$26</c:f>
              <c:strCache>
                <c:ptCount val="4"/>
                <c:pt idx="0">
                  <c:v>2009-2014 E-HIV sisestatud patsientide arv (sh teadaolevalt surnud)</c:v>
                </c:pt>
                <c:pt idx="1">
                  <c:v>2014.a. infektsionisti külastanud patsientide arv (sh vanglad)</c:v>
                </c:pt>
                <c:pt idx="2">
                  <c:v>2012-2014.a. infektsionisti külastanud patsientide arv (sh vanglad)</c:v>
                </c:pt>
                <c:pt idx="3">
                  <c:v>Infektsionisti juures arvel olevate patsientide arv (sh välja arvatud teadaolevalt surnud)</c:v>
                </c:pt>
              </c:strCache>
            </c:strRef>
          </c:cat>
          <c:val>
            <c:numRef>
              <c:f>'Arsti visiit vs andmekogus'!$B$23:$B$26</c:f>
              <c:numCache>
                <c:formatCode>General</c:formatCode>
                <c:ptCount val="4"/>
                <c:pt idx="0">
                  <c:v>4000</c:v>
                </c:pt>
                <c:pt idx="1">
                  <c:v>3999</c:v>
                </c:pt>
                <c:pt idx="2">
                  <c:v>4730</c:v>
                </c:pt>
                <c:pt idx="3">
                  <c:v>5513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39946624"/>
        <c:axId val="139952512"/>
      </c:barChart>
      <c:catAx>
        <c:axId val="13994662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t-EE"/>
          </a:p>
        </c:txPr>
        <c:crossAx val="139952512"/>
        <c:crosses val="autoZero"/>
        <c:auto val="1"/>
        <c:lblAlgn val="ctr"/>
        <c:lblOffset val="100"/>
        <c:noMultiLvlLbl val="0"/>
      </c:catAx>
      <c:valAx>
        <c:axId val="13995251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39946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1"/>
            <c:bubble3D val="0"/>
            <c:spPr>
              <a:solidFill>
                <a:srgbClr val="FF99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6600"/>
              </a:solidFill>
            </c:spPr>
          </c:dPt>
          <c:dPt>
            <c:idx val="4"/>
            <c:bubble3D val="0"/>
            <c:spPr>
              <a:solidFill>
                <a:srgbClr val="993300"/>
              </a:solidFill>
            </c:spPr>
          </c:dPt>
          <c:dPt>
            <c:idx val="5"/>
            <c:bubble3D val="0"/>
            <c:spPr>
              <a:solidFill>
                <a:srgbClr val="FF7C80"/>
              </a:solidFill>
            </c:spPr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7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err="1"/>
                      <a:t>Narva</a:t>
                    </a:r>
                    <a:r>
                      <a:rPr lang="en-US"/>
                      <a:t> </a:t>
                    </a:r>
                    <a:r>
                      <a:rPr lang="et-EE" smtClean="0"/>
                      <a:t>Hospital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727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Ida-</a:t>
                    </a:r>
                    <a:r>
                      <a:rPr lang="en-US" err="1"/>
                      <a:t>Viru</a:t>
                    </a:r>
                    <a:r>
                      <a:rPr lang="en-US"/>
                      <a:t> </a:t>
                    </a:r>
                    <a:r>
                      <a:rPr lang="et-EE" smtClean="0"/>
                      <a:t>Central Hospital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936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Viru</a:t>
                    </a:r>
                    <a:r>
                      <a:rPr lang="et-EE" baseline="0" smtClean="0"/>
                      <a:t> prison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149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t-EE" smtClean="0"/>
                      <a:t>Tartu University Hospital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63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Tartu </a:t>
                    </a:r>
                    <a:r>
                      <a:rPr lang="et-EE" smtClean="0"/>
                      <a:t>prison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94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err="1"/>
                      <a:t>Tallinna</a:t>
                    </a:r>
                    <a:r>
                      <a:rPr lang="en-US"/>
                      <a:t> </a:t>
                    </a:r>
                    <a:r>
                      <a:rPr lang="et-EE" smtClean="0"/>
                      <a:t>prison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473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err="1"/>
                      <a:t>Murru</a:t>
                    </a:r>
                    <a:r>
                      <a:rPr lang="en-US"/>
                      <a:t> </a:t>
                    </a:r>
                    <a:r>
                      <a:rPr lang="et-EE" smtClean="0"/>
                      <a:t>prison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91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t-EE" smtClean="0"/>
                      <a:t>West-Tallinn Central Hospital</a:t>
                    </a:r>
                    <a:r>
                      <a:rPr lang="en-US" smtClean="0"/>
                      <a:t>; </a:t>
                    </a:r>
                    <a:r>
                      <a:rPr lang="en-US" dirty="0"/>
                      <a:t>1493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t-E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Asutused!$A$2:$A$9</c:f>
              <c:strCache>
                <c:ptCount val="8"/>
                <c:pt idx="0">
                  <c:v>Narva Haigla</c:v>
                </c:pt>
                <c:pt idx="1">
                  <c:v>Ida-Viru Keskhaigla</c:v>
                </c:pt>
                <c:pt idx="2">
                  <c:v>Viru vangla</c:v>
                </c:pt>
                <c:pt idx="3">
                  <c:v>Tartu Ülikooli Kliinikum</c:v>
                </c:pt>
                <c:pt idx="4">
                  <c:v>Tartu vangla</c:v>
                </c:pt>
                <c:pt idx="5">
                  <c:v>Tallinna vangla</c:v>
                </c:pt>
                <c:pt idx="6">
                  <c:v>Murru vangla</c:v>
                </c:pt>
                <c:pt idx="7">
                  <c:v>Lääne-Tallinna Keskhaigla</c:v>
                </c:pt>
              </c:strCache>
            </c:strRef>
          </c:cat>
          <c:val>
            <c:numRef>
              <c:f>Asutused!$B$2:$B$9</c:f>
              <c:numCache>
                <c:formatCode>General</c:formatCode>
                <c:ptCount val="8"/>
                <c:pt idx="0">
                  <c:v>727</c:v>
                </c:pt>
                <c:pt idx="1">
                  <c:v>936</c:v>
                </c:pt>
                <c:pt idx="2">
                  <c:v>149</c:v>
                </c:pt>
                <c:pt idx="3">
                  <c:v>63</c:v>
                </c:pt>
                <c:pt idx="4">
                  <c:v>94</c:v>
                </c:pt>
                <c:pt idx="5">
                  <c:v>473</c:v>
                </c:pt>
                <c:pt idx="6">
                  <c:v>91</c:v>
                </c:pt>
                <c:pt idx="7">
                  <c:v>1493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66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-0.13113604549431321"/>
                  <c:y val="1.1574074074074073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Ida-</a:t>
                    </a:r>
                    <a:r>
                      <a:rPr lang="en-US" sz="1600" dirty="0" err="1"/>
                      <a:t>Viru</a:t>
                    </a:r>
                    <a:r>
                      <a:rPr lang="en-US" sz="1600" dirty="0"/>
                      <a:t> </a:t>
                    </a:r>
                    <a:r>
                      <a:rPr lang="et-EE" sz="1600" dirty="0" err="1" smtClean="0"/>
                      <a:t>Central</a:t>
                    </a:r>
                    <a:r>
                      <a:rPr lang="et-EE" sz="1600" dirty="0" smtClean="0"/>
                      <a:t> </a:t>
                    </a:r>
                    <a:r>
                      <a:rPr lang="et-EE" sz="1600" dirty="0" err="1" smtClean="0"/>
                      <a:t>Hospital</a:t>
                    </a:r>
                    <a:r>
                      <a:rPr lang="en-US" sz="1600" dirty="0" smtClean="0"/>
                      <a:t>; </a:t>
                    </a:r>
                    <a:r>
                      <a:rPr lang="et-EE" sz="1600" dirty="0" smtClean="0"/>
                      <a:t>n=</a:t>
                    </a:r>
                    <a:r>
                      <a:rPr lang="en-US" sz="1600" dirty="0" smtClean="0"/>
                      <a:t>28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634553921150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t-EE" sz="1600" dirty="0" err="1" smtClean="0"/>
                      <a:t>West-Tallinn</a:t>
                    </a:r>
                    <a:r>
                      <a:rPr lang="et-EE" sz="1600" baseline="0" dirty="0" smtClean="0"/>
                      <a:t> </a:t>
                    </a:r>
                    <a:r>
                      <a:rPr lang="et-EE" sz="1600" baseline="0" dirty="0" err="1" smtClean="0"/>
                      <a:t>Central</a:t>
                    </a:r>
                    <a:r>
                      <a:rPr lang="et-EE" sz="1600" baseline="0" dirty="0" smtClean="0"/>
                      <a:t> </a:t>
                    </a:r>
                    <a:r>
                      <a:rPr lang="et-EE" sz="1600" baseline="0" dirty="0" err="1" smtClean="0"/>
                      <a:t>Hospital</a:t>
                    </a:r>
                    <a:r>
                      <a:rPr lang="en-US" sz="1600" dirty="0" smtClean="0"/>
                      <a:t>; </a:t>
                    </a:r>
                    <a:r>
                      <a:rPr lang="et-EE" sz="1600" dirty="0" smtClean="0"/>
                      <a:t>n=</a:t>
                    </a:r>
                    <a:r>
                      <a:rPr lang="en-US" sz="1600" dirty="0" smtClean="0"/>
                      <a:t>29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833418392145426"/>
                  <c:y val="0.12216383563011894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err="1"/>
                      <a:t>Narva</a:t>
                    </a:r>
                    <a:r>
                      <a:rPr lang="en-US" sz="1600" dirty="0"/>
                      <a:t> </a:t>
                    </a:r>
                    <a:r>
                      <a:rPr lang="et-EE" sz="1600" dirty="0" err="1" smtClean="0"/>
                      <a:t>hospital</a:t>
                    </a:r>
                    <a:r>
                      <a:rPr lang="en-US" sz="1600" dirty="0" smtClean="0"/>
                      <a:t>; </a:t>
                    </a:r>
                    <a:r>
                      <a:rPr lang="et-EE" sz="1600" dirty="0" smtClean="0"/>
                      <a:t>n=</a:t>
                    </a:r>
                    <a:r>
                      <a:rPr lang="en-US" sz="1600" dirty="0" smtClean="0"/>
                      <a:t>23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059196072713133"/>
                  <c:y val="0.2101241216510166"/>
                </c:manualLayout>
              </c:layout>
              <c:tx>
                <c:rich>
                  <a:bodyPr/>
                  <a:lstStyle/>
                  <a:p>
                    <a:r>
                      <a:rPr lang="et-EE" sz="1600" dirty="0" smtClean="0"/>
                      <a:t> </a:t>
                    </a:r>
                    <a:r>
                      <a:rPr lang="en-US" sz="1600" dirty="0" smtClean="0"/>
                      <a:t>Tartu </a:t>
                    </a:r>
                    <a:r>
                      <a:rPr lang="et-EE" sz="1600" dirty="0" err="1" smtClean="0"/>
                      <a:t>University</a:t>
                    </a:r>
                    <a:r>
                      <a:rPr lang="et-EE" sz="1600" baseline="0" dirty="0" smtClean="0"/>
                      <a:t> </a:t>
                    </a:r>
                    <a:r>
                      <a:rPr lang="et-EE" sz="1600" baseline="0" dirty="0" err="1" smtClean="0"/>
                      <a:t>Hospital</a:t>
                    </a:r>
                    <a:r>
                      <a:rPr lang="en-US" sz="1600" dirty="0" smtClean="0"/>
                      <a:t>; </a:t>
                    </a:r>
                    <a:r>
                      <a:rPr lang="et-EE" sz="1600" dirty="0" smtClean="0"/>
                      <a:t> n=</a:t>
                    </a:r>
                    <a:r>
                      <a:rPr lang="en-US" sz="1600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t-EE" sz="1600" dirty="0" err="1" smtClean="0"/>
                      <a:t>Prisons</a:t>
                    </a:r>
                    <a:r>
                      <a:rPr lang="en-US" sz="1600" dirty="0" smtClean="0"/>
                      <a:t> </a:t>
                    </a:r>
                    <a:r>
                      <a:rPr lang="en-US" sz="1600" dirty="0"/>
                      <a:t>; </a:t>
                    </a:r>
                    <a:r>
                      <a:rPr lang="et-EE" sz="1600" dirty="0" smtClean="0"/>
                      <a:t>n=</a:t>
                    </a:r>
                    <a:r>
                      <a:rPr lang="en-US" sz="1600" dirty="0" smtClean="0"/>
                      <a:t>680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t-E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'Tabel sisestamata andm'!$A$2:$A$6</c:f>
              <c:strCache>
                <c:ptCount val="5"/>
                <c:pt idx="0">
                  <c:v>Ida-Viru Keskhaigla</c:v>
                </c:pt>
                <c:pt idx="1">
                  <c:v>Lääne-Tallinna Keskhaigla</c:v>
                </c:pt>
                <c:pt idx="2">
                  <c:v>Narva haigla</c:v>
                </c:pt>
                <c:pt idx="3">
                  <c:v>Tartu Ülikooli Kliinikum</c:v>
                </c:pt>
                <c:pt idx="4">
                  <c:v>Vanglad </c:v>
                </c:pt>
              </c:strCache>
            </c:strRef>
          </c:cat>
          <c:val>
            <c:numRef>
              <c:f>'Tabel sisestamata andm'!$B$2:$B$6</c:f>
              <c:numCache>
                <c:formatCode>General</c:formatCode>
                <c:ptCount val="5"/>
                <c:pt idx="0">
                  <c:v>28</c:v>
                </c:pt>
                <c:pt idx="1">
                  <c:v>29</c:v>
                </c:pt>
                <c:pt idx="2">
                  <c:v>23</c:v>
                </c:pt>
                <c:pt idx="3">
                  <c:v>1</c:v>
                </c:pt>
                <c:pt idx="4">
                  <c:v>680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'Mehed-Naised'!$A$14</c:f>
              <c:strCache>
                <c:ptCount val="1"/>
                <c:pt idx="0">
                  <c:v>Mehed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numRef>
              <c:f>'Mehed-Naised'!$B$13:$Q$13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'Mehed-Naised'!$B$14:$Q$14</c:f>
              <c:numCache>
                <c:formatCode>General</c:formatCode>
                <c:ptCount val="16"/>
                <c:pt idx="0">
                  <c:v>12</c:v>
                </c:pt>
                <c:pt idx="1">
                  <c:v>98</c:v>
                </c:pt>
                <c:pt idx="2">
                  <c:v>371</c:v>
                </c:pt>
                <c:pt idx="3">
                  <c:v>203</c:v>
                </c:pt>
                <c:pt idx="4">
                  <c:v>195</c:v>
                </c:pt>
                <c:pt idx="5">
                  <c:v>194</c:v>
                </c:pt>
                <c:pt idx="6">
                  <c:v>175</c:v>
                </c:pt>
                <c:pt idx="7">
                  <c:v>178</c:v>
                </c:pt>
                <c:pt idx="8">
                  <c:v>159</c:v>
                </c:pt>
                <c:pt idx="9">
                  <c:v>150</c:v>
                </c:pt>
                <c:pt idx="10">
                  <c:v>158</c:v>
                </c:pt>
                <c:pt idx="11">
                  <c:v>167</c:v>
                </c:pt>
                <c:pt idx="12">
                  <c:v>162</c:v>
                </c:pt>
                <c:pt idx="13">
                  <c:v>138</c:v>
                </c:pt>
                <c:pt idx="14">
                  <c:v>111</c:v>
                </c:pt>
                <c:pt idx="15">
                  <c:v>91</c:v>
                </c:pt>
              </c:numCache>
            </c:numRef>
          </c:val>
        </c:ser>
        <c:ser>
          <c:idx val="1"/>
          <c:order val="1"/>
          <c:tx>
            <c:strRef>
              <c:f>'Mehed-Naised'!$A$15</c:f>
              <c:strCache>
                <c:ptCount val="1"/>
                <c:pt idx="0">
                  <c:v>Naised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'Mehed-Naised'!$B$13:$Q$13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'Mehed-Naised'!$B$15:$Q$15</c:f>
              <c:numCache>
                <c:formatCode>General</c:formatCode>
                <c:ptCount val="16"/>
                <c:pt idx="0">
                  <c:v>4</c:v>
                </c:pt>
                <c:pt idx="1">
                  <c:v>21</c:v>
                </c:pt>
                <c:pt idx="2">
                  <c:v>140</c:v>
                </c:pt>
                <c:pt idx="3">
                  <c:v>99</c:v>
                </c:pt>
                <c:pt idx="4">
                  <c:v>98</c:v>
                </c:pt>
                <c:pt idx="5">
                  <c:v>101</c:v>
                </c:pt>
                <c:pt idx="6">
                  <c:v>115</c:v>
                </c:pt>
                <c:pt idx="7">
                  <c:v>118</c:v>
                </c:pt>
                <c:pt idx="8">
                  <c:v>124</c:v>
                </c:pt>
                <c:pt idx="9">
                  <c:v>110</c:v>
                </c:pt>
                <c:pt idx="10">
                  <c:v>120</c:v>
                </c:pt>
                <c:pt idx="11">
                  <c:v>96</c:v>
                </c:pt>
                <c:pt idx="12">
                  <c:v>99</c:v>
                </c:pt>
                <c:pt idx="13">
                  <c:v>73</c:v>
                </c:pt>
                <c:pt idx="14">
                  <c:v>66</c:v>
                </c:pt>
                <c:pt idx="15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190656"/>
        <c:axId val="141192192"/>
      </c:barChart>
      <c:catAx>
        <c:axId val="14119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141192192"/>
        <c:crosses val="autoZero"/>
        <c:auto val="1"/>
        <c:lblAlgn val="ctr"/>
        <c:lblOffset val="100"/>
        <c:noMultiLvlLbl val="0"/>
      </c:catAx>
      <c:valAx>
        <c:axId val="1411921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411906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'vanused AK-s'!$A$33</c:f>
              <c:strCache>
                <c:ptCount val="1"/>
                <c:pt idx="0">
                  <c:v>Mehed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'vanused AK-s'!$B$32:$J$32</c:f>
              <c:strCache>
                <c:ptCount val="9"/>
                <c:pt idx="0">
                  <c:v>&lt;21</c:v>
                </c:pt>
                <c:pt idx="1">
                  <c:v>21-25</c:v>
                </c:pt>
                <c:pt idx="2">
                  <c:v>26-30</c:v>
                </c:pt>
                <c:pt idx="3">
                  <c:v>31-35</c:v>
                </c:pt>
                <c:pt idx="4">
                  <c:v>36-40</c:v>
                </c:pt>
                <c:pt idx="5">
                  <c:v>41-45</c:v>
                </c:pt>
                <c:pt idx="6">
                  <c:v>46-50</c:v>
                </c:pt>
                <c:pt idx="7">
                  <c:v>51-55</c:v>
                </c:pt>
                <c:pt idx="8">
                  <c:v>&gt;55</c:v>
                </c:pt>
              </c:strCache>
            </c:strRef>
          </c:cat>
          <c:val>
            <c:numRef>
              <c:f>'vanused AK-s'!$B$33:$J$33</c:f>
              <c:numCache>
                <c:formatCode>General</c:formatCode>
                <c:ptCount val="9"/>
                <c:pt idx="0">
                  <c:v>8</c:v>
                </c:pt>
                <c:pt idx="1">
                  <c:v>25</c:v>
                </c:pt>
                <c:pt idx="2">
                  <c:v>309</c:v>
                </c:pt>
                <c:pt idx="3">
                  <c:v>983</c:v>
                </c:pt>
                <c:pt idx="4">
                  <c:v>717</c:v>
                </c:pt>
                <c:pt idx="5">
                  <c:v>278</c:v>
                </c:pt>
                <c:pt idx="6">
                  <c:v>128</c:v>
                </c:pt>
                <c:pt idx="7">
                  <c:v>86</c:v>
                </c:pt>
                <c:pt idx="8">
                  <c:v>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'vanused AK-s'!$A$34</c:f>
              <c:strCache>
                <c:ptCount val="1"/>
                <c:pt idx="0">
                  <c:v>Naised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'vanused AK-s'!$B$32:$J$32</c:f>
              <c:strCache>
                <c:ptCount val="9"/>
                <c:pt idx="0">
                  <c:v>&lt;21</c:v>
                </c:pt>
                <c:pt idx="1">
                  <c:v>21-25</c:v>
                </c:pt>
                <c:pt idx="2">
                  <c:v>26-30</c:v>
                </c:pt>
                <c:pt idx="3">
                  <c:v>31-35</c:v>
                </c:pt>
                <c:pt idx="4">
                  <c:v>36-40</c:v>
                </c:pt>
                <c:pt idx="5">
                  <c:v>41-45</c:v>
                </c:pt>
                <c:pt idx="6">
                  <c:v>46-50</c:v>
                </c:pt>
                <c:pt idx="7">
                  <c:v>51-55</c:v>
                </c:pt>
                <c:pt idx="8">
                  <c:v>&gt;55</c:v>
                </c:pt>
              </c:strCache>
            </c:strRef>
          </c:cat>
          <c:val>
            <c:numRef>
              <c:f>'vanused AK-s'!$B$34:$J$34</c:f>
              <c:numCache>
                <c:formatCode>General</c:formatCode>
                <c:ptCount val="9"/>
                <c:pt idx="0">
                  <c:v>24</c:v>
                </c:pt>
                <c:pt idx="1">
                  <c:v>66</c:v>
                </c:pt>
                <c:pt idx="2">
                  <c:v>374</c:v>
                </c:pt>
                <c:pt idx="3">
                  <c:v>510</c:v>
                </c:pt>
                <c:pt idx="4">
                  <c:v>255</c:v>
                </c:pt>
                <c:pt idx="5">
                  <c:v>115</c:v>
                </c:pt>
                <c:pt idx="6">
                  <c:v>53</c:v>
                </c:pt>
                <c:pt idx="7">
                  <c:v>41</c:v>
                </c:pt>
                <c:pt idx="8">
                  <c:v>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729536"/>
        <c:axId val="137731072"/>
      </c:lineChart>
      <c:catAx>
        <c:axId val="137729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37731072"/>
        <c:crosses val="autoZero"/>
        <c:auto val="1"/>
        <c:lblAlgn val="ctr"/>
        <c:lblOffset val="100"/>
        <c:noMultiLvlLbl val="0"/>
      </c:catAx>
      <c:valAx>
        <c:axId val="13773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3772953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'Vanus verif'!$B$3</c:f>
              <c:strCache>
                <c:ptCount val="1"/>
                <c:pt idx="0">
                  <c:v>&lt;21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verif'!$B$4:$B$20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48</c:v>
                </c:pt>
                <c:pt idx="3">
                  <c:v>184</c:v>
                </c:pt>
                <c:pt idx="4">
                  <c:v>58</c:v>
                </c:pt>
                <c:pt idx="5">
                  <c:v>49</c:v>
                </c:pt>
                <c:pt idx="6">
                  <c:v>33</c:v>
                </c:pt>
                <c:pt idx="7">
                  <c:v>35</c:v>
                </c:pt>
                <c:pt idx="8">
                  <c:v>13</c:v>
                </c:pt>
                <c:pt idx="9">
                  <c:v>9</c:v>
                </c:pt>
                <c:pt idx="10">
                  <c:v>3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ser>
          <c:idx val="1"/>
          <c:order val="1"/>
          <c:tx>
            <c:strRef>
              <c:f>'Vanus verif'!$C$3</c:f>
              <c:strCache>
                <c:ptCount val="1"/>
                <c:pt idx="0">
                  <c:v>21-25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verif'!$C$4:$C$20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37</c:v>
                </c:pt>
                <c:pt idx="3">
                  <c:v>128</c:v>
                </c:pt>
                <c:pt idx="4">
                  <c:v>81</c:v>
                </c:pt>
                <c:pt idx="5">
                  <c:v>82</c:v>
                </c:pt>
                <c:pt idx="6">
                  <c:v>92</c:v>
                </c:pt>
                <c:pt idx="7">
                  <c:v>64</c:v>
                </c:pt>
                <c:pt idx="8">
                  <c:v>62</c:v>
                </c:pt>
                <c:pt idx="9">
                  <c:v>47</c:v>
                </c:pt>
                <c:pt idx="10">
                  <c:v>41</c:v>
                </c:pt>
                <c:pt idx="11">
                  <c:v>29</c:v>
                </c:pt>
                <c:pt idx="12">
                  <c:v>23</c:v>
                </c:pt>
                <c:pt idx="13">
                  <c:v>16</c:v>
                </c:pt>
                <c:pt idx="14">
                  <c:v>13</c:v>
                </c:pt>
                <c:pt idx="15">
                  <c:v>18</c:v>
                </c:pt>
                <c:pt idx="16">
                  <c:v>6</c:v>
                </c:pt>
              </c:numCache>
            </c:numRef>
          </c:val>
        </c:ser>
        <c:ser>
          <c:idx val="2"/>
          <c:order val="2"/>
          <c:tx>
            <c:strRef>
              <c:f>'Vanus verif'!$D$3</c:f>
              <c:strCache>
                <c:ptCount val="1"/>
                <c:pt idx="0">
                  <c:v>26-30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verif'!$D$4:$D$20</c:f>
              <c:numCache>
                <c:formatCode>General</c:formatCode>
                <c:ptCount val="17"/>
                <c:pt idx="0">
                  <c:v>4</c:v>
                </c:pt>
                <c:pt idx="1">
                  <c:v>1</c:v>
                </c:pt>
                <c:pt idx="2">
                  <c:v>6</c:v>
                </c:pt>
                <c:pt idx="3">
                  <c:v>44</c:v>
                </c:pt>
                <c:pt idx="4">
                  <c:v>30</c:v>
                </c:pt>
                <c:pt idx="5">
                  <c:v>28</c:v>
                </c:pt>
                <c:pt idx="6">
                  <c:v>56</c:v>
                </c:pt>
                <c:pt idx="7">
                  <c:v>44</c:v>
                </c:pt>
                <c:pt idx="8">
                  <c:v>54</c:v>
                </c:pt>
                <c:pt idx="9">
                  <c:v>46</c:v>
                </c:pt>
                <c:pt idx="10">
                  <c:v>43</c:v>
                </c:pt>
                <c:pt idx="11">
                  <c:v>48</c:v>
                </c:pt>
                <c:pt idx="12">
                  <c:v>42</c:v>
                </c:pt>
                <c:pt idx="13">
                  <c:v>47</c:v>
                </c:pt>
                <c:pt idx="14">
                  <c:v>31</c:v>
                </c:pt>
                <c:pt idx="15">
                  <c:v>30</c:v>
                </c:pt>
                <c:pt idx="16">
                  <c:v>14</c:v>
                </c:pt>
              </c:numCache>
            </c:numRef>
          </c:val>
        </c:ser>
        <c:ser>
          <c:idx val="3"/>
          <c:order val="3"/>
          <c:tx>
            <c:strRef>
              <c:f>'Vanus verif'!$E$3</c:f>
              <c:strCache>
                <c:ptCount val="1"/>
                <c:pt idx="0">
                  <c:v>31-35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verif'!$E$4:$E$20</c:f>
              <c:numCache>
                <c:formatCode>General</c:formatCode>
                <c:ptCount val="1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11</c:v>
                </c:pt>
                <c:pt idx="4">
                  <c:v>14</c:v>
                </c:pt>
                <c:pt idx="5">
                  <c:v>19</c:v>
                </c:pt>
                <c:pt idx="6">
                  <c:v>11</c:v>
                </c:pt>
                <c:pt idx="7">
                  <c:v>13</c:v>
                </c:pt>
                <c:pt idx="8">
                  <c:v>27</c:v>
                </c:pt>
                <c:pt idx="9">
                  <c:v>26</c:v>
                </c:pt>
                <c:pt idx="10">
                  <c:v>22</c:v>
                </c:pt>
                <c:pt idx="11">
                  <c:v>36</c:v>
                </c:pt>
                <c:pt idx="12">
                  <c:v>34</c:v>
                </c:pt>
                <c:pt idx="13">
                  <c:v>44</c:v>
                </c:pt>
                <c:pt idx="14">
                  <c:v>37</c:v>
                </c:pt>
                <c:pt idx="15">
                  <c:v>20</c:v>
                </c:pt>
                <c:pt idx="16">
                  <c:v>30</c:v>
                </c:pt>
              </c:numCache>
            </c:numRef>
          </c:val>
        </c:ser>
        <c:ser>
          <c:idx val="4"/>
          <c:order val="4"/>
          <c:tx>
            <c:strRef>
              <c:f>'Vanus verif'!$F$3</c:f>
              <c:strCache>
                <c:ptCount val="1"/>
                <c:pt idx="0">
                  <c:v>36-40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verif'!$F$4:$F$20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12</c:v>
                </c:pt>
                <c:pt idx="10">
                  <c:v>12</c:v>
                </c:pt>
                <c:pt idx="11">
                  <c:v>16</c:v>
                </c:pt>
                <c:pt idx="12">
                  <c:v>25</c:v>
                </c:pt>
                <c:pt idx="13">
                  <c:v>17</c:v>
                </c:pt>
                <c:pt idx="14">
                  <c:v>16</c:v>
                </c:pt>
                <c:pt idx="15">
                  <c:v>20</c:v>
                </c:pt>
                <c:pt idx="16">
                  <c:v>13</c:v>
                </c:pt>
              </c:numCache>
            </c:numRef>
          </c:val>
        </c:ser>
        <c:ser>
          <c:idx val="5"/>
          <c:order val="5"/>
          <c:tx>
            <c:strRef>
              <c:f>'Vanus verif'!$G$3</c:f>
              <c:strCache>
                <c:ptCount val="1"/>
                <c:pt idx="0">
                  <c:v>41-45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verif'!$G$4:$G$20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8</c:v>
                </c:pt>
                <c:pt idx="6">
                  <c:v>3</c:v>
                </c:pt>
                <c:pt idx="7">
                  <c:v>5</c:v>
                </c:pt>
                <c:pt idx="8">
                  <c:v>7</c:v>
                </c:pt>
                <c:pt idx="9">
                  <c:v>7</c:v>
                </c:pt>
                <c:pt idx="10">
                  <c:v>8</c:v>
                </c:pt>
                <c:pt idx="11">
                  <c:v>4</c:v>
                </c:pt>
                <c:pt idx="12">
                  <c:v>15</c:v>
                </c:pt>
                <c:pt idx="13">
                  <c:v>10</c:v>
                </c:pt>
                <c:pt idx="14">
                  <c:v>15</c:v>
                </c:pt>
                <c:pt idx="15">
                  <c:v>9</c:v>
                </c:pt>
                <c:pt idx="16">
                  <c:v>8</c:v>
                </c:pt>
              </c:numCache>
            </c:numRef>
          </c:val>
        </c:ser>
        <c:ser>
          <c:idx val="6"/>
          <c:order val="6"/>
          <c:tx>
            <c:strRef>
              <c:f>'Vanus verif'!$H$3</c:f>
              <c:strCache>
                <c:ptCount val="1"/>
                <c:pt idx="0">
                  <c:v>46-50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verif'!$H$4:$H$20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7</c:v>
                </c:pt>
                <c:pt idx="11">
                  <c:v>7</c:v>
                </c:pt>
                <c:pt idx="12">
                  <c:v>9</c:v>
                </c:pt>
                <c:pt idx="13">
                  <c:v>7</c:v>
                </c:pt>
                <c:pt idx="14">
                  <c:v>8</c:v>
                </c:pt>
                <c:pt idx="15">
                  <c:v>4</c:v>
                </c:pt>
                <c:pt idx="16">
                  <c:v>12</c:v>
                </c:pt>
              </c:numCache>
            </c:numRef>
          </c:val>
        </c:ser>
        <c:ser>
          <c:idx val="7"/>
          <c:order val="7"/>
          <c:tx>
            <c:strRef>
              <c:f>'Vanus verif'!$I$3</c:f>
              <c:strCache>
                <c:ptCount val="1"/>
                <c:pt idx="0">
                  <c:v>51-55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verif'!$I$4:$I$20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7</c:v>
                </c:pt>
                <c:pt idx="11">
                  <c:v>1</c:v>
                </c:pt>
                <c:pt idx="12">
                  <c:v>5</c:v>
                </c:pt>
                <c:pt idx="13">
                  <c:v>5</c:v>
                </c:pt>
                <c:pt idx="14">
                  <c:v>6</c:v>
                </c:pt>
                <c:pt idx="15">
                  <c:v>6</c:v>
                </c:pt>
                <c:pt idx="16">
                  <c:v>3</c:v>
                </c:pt>
              </c:numCache>
            </c:numRef>
          </c:val>
        </c:ser>
        <c:ser>
          <c:idx val="8"/>
          <c:order val="8"/>
          <c:tx>
            <c:strRef>
              <c:f>'Vanus verif'!$J$3</c:f>
              <c:strCache>
                <c:ptCount val="1"/>
                <c:pt idx="0">
                  <c:v>&gt;55</c:v>
                </c:pt>
              </c:strCache>
            </c:strRef>
          </c:tx>
          <c:invertIfNegative val="0"/>
          <c:cat>
            <c:strRef>
              <c:f>'Vanus verif'!$A$4:$A$20</c:f>
              <c:strCache>
                <c:ptCount val="17"/>
                <c:pt idx="0">
                  <c:v>&lt;1999 N=9</c:v>
                </c:pt>
                <c:pt idx="1">
                  <c:v>1999 N=5</c:v>
                </c:pt>
                <c:pt idx="2">
                  <c:v>2000 N=95</c:v>
                </c:pt>
                <c:pt idx="3">
                  <c:v>2001 N=373</c:v>
                </c:pt>
                <c:pt idx="4">
                  <c:v>2002 N=192</c:v>
                </c:pt>
                <c:pt idx="5">
                  <c:v>2003 N=189</c:v>
                </c:pt>
                <c:pt idx="6">
                  <c:v>2004 N=203</c:v>
                </c:pt>
                <c:pt idx="7">
                  <c:v>2005 N=170</c:v>
                </c:pt>
                <c:pt idx="8">
                  <c:v>2006 N=177</c:v>
                </c:pt>
                <c:pt idx="9">
                  <c:v>2007 N=155</c:v>
                </c:pt>
                <c:pt idx="10">
                  <c:v>2008 N=146</c:v>
                </c:pt>
                <c:pt idx="11">
                  <c:v>2009 N=149</c:v>
                </c:pt>
                <c:pt idx="12">
                  <c:v>2010 N=158</c:v>
                </c:pt>
                <c:pt idx="13">
                  <c:v>2011 N=156</c:v>
                </c:pt>
                <c:pt idx="14">
                  <c:v>2012 N=135</c:v>
                </c:pt>
                <c:pt idx="15">
                  <c:v>2013 N=115</c:v>
                </c:pt>
                <c:pt idx="16">
                  <c:v>2014 N=93</c:v>
                </c:pt>
              </c:strCache>
            </c:strRef>
          </c:cat>
          <c:val>
            <c:numRef>
              <c:f>'Vanus verif'!$J$4:$J$20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10</c:v>
                </c:pt>
                <c:pt idx="14">
                  <c:v>6</c:v>
                </c:pt>
                <c:pt idx="15">
                  <c:v>7</c:v>
                </c:pt>
                <c:pt idx="16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620352"/>
        <c:axId val="139621888"/>
      </c:barChart>
      <c:catAx>
        <c:axId val="139620352"/>
        <c:scaling>
          <c:orientation val="minMax"/>
        </c:scaling>
        <c:delete val="0"/>
        <c:axPos val="b"/>
        <c:majorTickMark val="out"/>
        <c:minorTickMark val="none"/>
        <c:tickLblPos val="nextTo"/>
        <c:crossAx val="139621888"/>
        <c:crosses val="autoZero"/>
        <c:auto val="1"/>
        <c:lblAlgn val="ctr"/>
        <c:lblOffset val="100"/>
        <c:noMultiLvlLbl val="0"/>
      </c:catAx>
      <c:valAx>
        <c:axId val="1396218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96203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'Vanus verif'!$B$23</c:f>
              <c:strCache>
                <c:ptCount val="1"/>
                <c:pt idx="0">
                  <c:v>&lt;21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verif'!$B$24:$B$40</c:f>
              <c:numCache>
                <c:formatCode>General</c:formatCode>
                <c:ptCount val="17"/>
                <c:pt idx="1">
                  <c:v>1</c:v>
                </c:pt>
                <c:pt idx="2">
                  <c:v>14</c:v>
                </c:pt>
                <c:pt idx="3">
                  <c:v>74</c:v>
                </c:pt>
                <c:pt idx="4">
                  <c:v>53</c:v>
                </c:pt>
                <c:pt idx="5">
                  <c:v>46</c:v>
                </c:pt>
                <c:pt idx="6">
                  <c:v>44</c:v>
                </c:pt>
                <c:pt idx="7">
                  <c:v>45</c:v>
                </c:pt>
                <c:pt idx="8">
                  <c:v>28</c:v>
                </c:pt>
                <c:pt idx="9">
                  <c:v>23</c:v>
                </c:pt>
                <c:pt idx="10">
                  <c:v>13</c:v>
                </c:pt>
                <c:pt idx="11">
                  <c:v>16</c:v>
                </c:pt>
                <c:pt idx="12">
                  <c:v>5</c:v>
                </c:pt>
                <c:pt idx="13">
                  <c:v>8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</c:numCache>
            </c:numRef>
          </c:val>
        </c:ser>
        <c:ser>
          <c:idx val="1"/>
          <c:order val="1"/>
          <c:tx>
            <c:strRef>
              <c:f>'Vanus verif'!$C$23</c:f>
              <c:strCache>
                <c:ptCount val="1"/>
                <c:pt idx="0">
                  <c:v>21-25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verif'!$C$24:$C$40</c:f>
              <c:numCache>
                <c:formatCode>General</c:formatCode>
                <c:ptCount val="17"/>
                <c:pt idx="1">
                  <c:v>1</c:v>
                </c:pt>
                <c:pt idx="2">
                  <c:v>4</c:v>
                </c:pt>
                <c:pt idx="3">
                  <c:v>43</c:v>
                </c:pt>
                <c:pt idx="4">
                  <c:v>25</c:v>
                </c:pt>
                <c:pt idx="5">
                  <c:v>30</c:v>
                </c:pt>
                <c:pt idx="6">
                  <c:v>33</c:v>
                </c:pt>
                <c:pt idx="7">
                  <c:v>38</c:v>
                </c:pt>
                <c:pt idx="8">
                  <c:v>41</c:v>
                </c:pt>
                <c:pt idx="9">
                  <c:v>38</c:v>
                </c:pt>
                <c:pt idx="10">
                  <c:v>41</c:v>
                </c:pt>
                <c:pt idx="11">
                  <c:v>38</c:v>
                </c:pt>
                <c:pt idx="12">
                  <c:v>27</c:v>
                </c:pt>
                <c:pt idx="13">
                  <c:v>32</c:v>
                </c:pt>
                <c:pt idx="14">
                  <c:v>20</c:v>
                </c:pt>
                <c:pt idx="15">
                  <c:v>20</c:v>
                </c:pt>
                <c:pt idx="16">
                  <c:v>8</c:v>
                </c:pt>
              </c:numCache>
            </c:numRef>
          </c:val>
        </c:ser>
        <c:ser>
          <c:idx val="2"/>
          <c:order val="2"/>
          <c:tx>
            <c:strRef>
              <c:f>'Vanus verif'!$D$23</c:f>
              <c:strCache>
                <c:ptCount val="1"/>
                <c:pt idx="0">
                  <c:v>26-30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verif'!$D$24:$D$40</c:f>
              <c:numCache>
                <c:formatCode>General</c:formatCode>
                <c:ptCount val="17"/>
                <c:pt idx="1">
                  <c:v>0</c:v>
                </c:pt>
                <c:pt idx="2">
                  <c:v>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11</c:v>
                </c:pt>
                <c:pt idx="7">
                  <c:v>16</c:v>
                </c:pt>
                <c:pt idx="8">
                  <c:v>20</c:v>
                </c:pt>
                <c:pt idx="9">
                  <c:v>31</c:v>
                </c:pt>
                <c:pt idx="10">
                  <c:v>27</c:v>
                </c:pt>
                <c:pt idx="11">
                  <c:v>29</c:v>
                </c:pt>
                <c:pt idx="12">
                  <c:v>31</c:v>
                </c:pt>
                <c:pt idx="13">
                  <c:v>23</c:v>
                </c:pt>
                <c:pt idx="14">
                  <c:v>14</c:v>
                </c:pt>
                <c:pt idx="15">
                  <c:v>17</c:v>
                </c:pt>
                <c:pt idx="16">
                  <c:v>19</c:v>
                </c:pt>
              </c:numCache>
            </c:numRef>
          </c:val>
        </c:ser>
        <c:ser>
          <c:idx val="3"/>
          <c:order val="3"/>
          <c:tx>
            <c:strRef>
              <c:f>'Vanus verif'!$E$23</c:f>
              <c:strCache>
                <c:ptCount val="1"/>
                <c:pt idx="0">
                  <c:v>31-35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verif'!$E$24:$E$40</c:f>
              <c:numCache>
                <c:formatCode>General</c:formatCode>
                <c:ptCount val="17"/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6</c:v>
                </c:pt>
                <c:pt idx="8">
                  <c:v>12</c:v>
                </c:pt>
                <c:pt idx="9">
                  <c:v>16</c:v>
                </c:pt>
                <c:pt idx="10">
                  <c:v>9</c:v>
                </c:pt>
                <c:pt idx="11">
                  <c:v>15</c:v>
                </c:pt>
                <c:pt idx="12">
                  <c:v>11</c:v>
                </c:pt>
                <c:pt idx="13">
                  <c:v>8</c:v>
                </c:pt>
                <c:pt idx="14">
                  <c:v>17</c:v>
                </c:pt>
                <c:pt idx="15">
                  <c:v>7</c:v>
                </c:pt>
                <c:pt idx="16">
                  <c:v>6</c:v>
                </c:pt>
              </c:numCache>
            </c:numRef>
          </c:val>
        </c:ser>
        <c:ser>
          <c:idx val="4"/>
          <c:order val="4"/>
          <c:tx>
            <c:strRef>
              <c:f>'Vanus verif'!$F$23</c:f>
              <c:strCache>
                <c:ptCount val="1"/>
                <c:pt idx="0">
                  <c:v>36-40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verif'!$F$24:$F$40</c:f>
              <c:numCache>
                <c:formatCode>General</c:formatCode>
                <c:ptCount val="17"/>
                <c:pt idx="1">
                  <c:v>0</c:v>
                </c:pt>
                <c:pt idx="2">
                  <c:v>2</c:v>
                </c:pt>
                <c:pt idx="3">
                  <c:v>9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5</c:v>
                </c:pt>
                <c:pt idx="8">
                  <c:v>8</c:v>
                </c:pt>
                <c:pt idx="9">
                  <c:v>4</c:v>
                </c:pt>
                <c:pt idx="10">
                  <c:v>9</c:v>
                </c:pt>
                <c:pt idx="11">
                  <c:v>8</c:v>
                </c:pt>
                <c:pt idx="12">
                  <c:v>10</c:v>
                </c:pt>
                <c:pt idx="13">
                  <c:v>9</c:v>
                </c:pt>
                <c:pt idx="14">
                  <c:v>6</c:v>
                </c:pt>
                <c:pt idx="15">
                  <c:v>10</c:v>
                </c:pt>
                <c:pt idx="16">
                  <c:v>5</c:v>
                </c:pt>
              </c:numCache>
            </c:numRef>
          </c:val>
        </c:ser>
        <c:ser>
          <c:idx val="5"/>
          <c:order val="5"/>
          <c:tx>
            <c:strRef>
              <c:f>'Vanus verif'!$G$23</c:f>
              <c:strCache>
                <c:ptCount val="1"/>
                <c:pt idx="0">
                  <c:v>41-45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verif'!$G$24:$G$40</c:f>
              <c:numCache>
                <c:formatCode>General</c:formatCode>
                <c:ptCount val="17"/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6</c:v>
                </c:pt>
                <c:pt idx="14">
                  <c:v>4</c:v>
                </c:pt>
                <c:pt idx="15">
                  <c:v>9</c:v>
                </c:pt>
                <c:pt idx="16">
                  <c:v>8</c:v>
                </c:pt>
              </c:numCache>
            </c:numRef>
          </c:val>
        </c:ser>
        <c:ser>
          <c:idx val="6"/>
          <c:order val="6"/>
          <c:tx>
            <c:strRef>
              <c:f>'Vanus verif'!$H$23</c:f>
              <c:strCache>
                <c:ptCount val="1"/>
                <c:pt idx="0">
                  <c:v>46-50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verif'!$H$24:$H$40</c:f>
              <c:numCache>
                <c:formatCode>General</c:formatCode>
                <c:ptCount val="17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5</c:v>
                </c:pt>
              </c:numCache>
            </c:numRef>
          </c:val>
        </c:ser>
        <c:ser>
          <c:idx val="7"/>
          <c:order val="7"/>
          <c:tx>
            <c:strRef>
              <c:f>'Vanus verif'!$I$23</c:f>
              <c:strCache>
                <c:ptCount val="1"/>
                <c:pt idx="0">
                  <c:v>51-55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verif'!$I$24:$I$40</c:f>
              <c:numCache>
                <c:formatCode>General</c:formatCode>
                <c:ptCount val="17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4</c:v>
                </c:pt>
                <c:pt idx="14">
                  <c:v>2</c:v>
                </c:pt>
                <c:pt idx="15">
                  <c:v>6</c:v>
                </c:pt>
                <c:pt idx="16">
                  <c:v>5</c:v>
                </c:pt>
              </c:numCache>
            </c:numRef>
          </c:val>
        </c:ser>
        <c:ser>
          <c:idx val="8"/>
          <c:order val="8"/>
          <c:tx>
            <c:strRef>
              <c:f>'Vanus verif'!$J$23</c:f>
              <c:strCache>
                <c:ptCount val="1"/>
                <c:pt idx="0">
                  <c:v>&gt;55</c:v>
                </c:pt>
              </c:strCache>
            </c:strRef>
          </c:tx>
          <c:invertIfNegative val="0"/>
          <c:cat>
            <c:strRef>
              <c:f>'Vanus verif'!$A$24:$A$40</c:f>
              <c:strCache>
                <c:ptCount val="17"/>
                <c:pt idx="0">
                  <c:v>&lt;1999 N=0</c:v>
                </c:pt>
                <c:pt idx="1">
                  <c:v>1999 N=2</c:v>
                </c:pt>
                <c:pt idx="2">
                  <c:v>2000 N=22</c:v>
                </c:pt>
                <c:pt idx="3">
                  <c:v>2001 N=141</c:v>
                </c:pt>
                <c:pt idx="4">
                  <c:v>2002 N=99</c:v>
                </c:pt>
                <c:pt idx="5">
                  <c:v>2003 N=96</c:v>
                </c:pt>
                <c:pt idx="6">
                  <c:v>2004 N=99</c:v>
                </c:pt>
                <c:pt idx="7">
                  <c:v>2005 N=117</c:v>
                </c:pt>
                <c:pt idx="8">
                  <c:v>2006 N=118</c:v>
                </c:pt>
                <c:pt idx="9">
                  <c:v>2007 N=123</c:v>
                </c:pt>
                <c:pt idx="10">
                  <c:v>2008 N=109</c:v>
                </c:pt>
                <c:pt idx="11">
                  <c:v>2009 N=121</c:v>
                </c:pt>
                <c:pt idx="12">
                  <c:v>2010 N=97</c:v>
                </c:pt>
                <c:pt idx="13">
                  <c:v>2011 N=99</c:v>
                </c:pt>
                <c:pt idx="14">
                  <c:v>2012 N=72</c:v>
                </c:pt>
                <c:pt idx="15">
                  <c:v>2013 N=80</c:v>
                </c:pt>
                <c:pt idx="16">
                  <c:v>2014 N=60</c:v>
                </c:pt>
              </c:strCache>
            </c:strRef>
          </c:cat>
          <c:val>
            <c:numRef>
              <c:f>'Vanus verif'!$J$24:$J$40</c:f>
              <c:numCache>
                <c:formatCode>General</c:formatCode>
                <c:ptCount val="17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767808"/>
        <c:axId val="139769344"/>
      </c:barChart>
      <c:catAx>
        <c:axId val="139767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39769344"/>
        <c:crosses val="autoZero"/>
        <c:auto val="1"/>
        <c:lblAlgn val="ctr"/>
        <c:lblOffset val="100"/>
        <c:noMultiLvlLbl val="0"/>
      </c:catAx>
      <c:valAx>
        <c:axId val="1397693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97678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&lt;200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Sheet1!$B$2:$R$2</c:f>
              <c:strCache>
                <c:ptCount val="17"/>
                <c:pt idx="0">
                  <c:v>&lt;1999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Sheet1!$B$3:$R$3</c:f>
              <c:numCache>
                <c:formatCode>General</c:formatCode>
                <c:ptCount val="17"/>
                <c:pt idx="0">
                  <c:v>2</c:v>
                </c:pt>
                <c:pt idx="1">
                  <c:v>1</c:v>
                </c:pt>
                <c:pt idx="2">
                  <c:v>35</c:v>
                </c:pt>
                <c:pt idx="3">
                  <c:v>132</c:v>
                </c:pt>
                <c:pt idx="4">
                  <c:v>75</c:v>
                </c:pt>
                <c:pt idx="5">
                  <c:v>74</c:v>
                </c:pt>
                <c:pt idx="6">
                  <c:v>68</c:v>
                </c:pt>
                <c:pt idx="7">
                  <c:v>70</c:v>
                </c:pt>
                <c:pt idx="8">
                  <c:v>70</c:v>
                </c:pt>
                <c:pt idx="9">
                  <c:v>69</c:v>
                </c:pt>
                <c:pt idx="10">
                  <c:v>55</c:v>
                </c:pt>
                <c:pt idx="11">
                  <c:v>84</c:v>
                </c:pt>
                <c:pt idx="12">
                  <c:v>78</c:v>
                </c:pt>
                <c:pt idx="13">
                  <c:v>72</c:v>
                </c:pt>
                <c:pt idx="14">
                  <c:v>64</c:v>
                </c:pt>
                <c:pt idx="15">
                  <c:v>46</c:v>
                </c:pt>
                <c:pt idx="16">
                  <c:v>61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200-350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cat>
            <c:strRef>
              <c:f>Sheet1!$B$2:$R$2</c:f>
              <c:strCache>
                <c:ptCount val="17"/>
                <c:pt idx="0">
                  <c:v>&lt;1999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Sheet1!$B$4:$R$4</c:f>
              <c:numCache>
                <c:formatCode>General</c:formatCode>
                <c:ptCount val="17"/>
                <c:pt idx="0">
                  <c:v>3</c:v>
                </c:pt>
                <c:pt idx="1">
                  <c:v>1</c:v>
                </c:pt>
                <c:pt idx="2">
                  <c:v>35</c:v>
                </c:pt>
                <c:pt idx="3">
                  <c:v>141</c:v>
                </c:pt>
                <c:pt idx="4">
                  <c:v>85</c:v>
                </c:pt>
                <c:pt idx="5">
                  <c:v>66</c:v>
                </c:pt>
                <c:pt idx="6">
                  <c:v>66</c:v>
                </c:pt>
                <c:pt idx="7">
                  <c:v>69</c:v>
                </c:pt>
                <c:pt idx="8">
                  <c:v>102</c:v>
                </c:pt>
                <c:pt idx="9">
                  <c:v>78</c:v>
                </c:pt>
                <c:pt idx="10">
                  <c:v>78</c:v>
                </c:pt>
                <c:pt idx="11">
                  <c:v>80</c:v>
                </c:pt>
                <c:pt idx="12">
                  <c:v>78</c:v>
                </c:pt>
                <c:pt idx="13">
                  <c:v>66</c:v>
                </c:pt>
                <c:pt idx="14">
                  <c:v>58</c:v>
                </c:pt>
                <c:pt idx="15">
                  <c:v>47</c:v>
                </c:pt>
                <c:pt idx="16">
                  <c:v>39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&gt;350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Sheet1!$B$2:$R$2</c:f>
              <c:strCache>
                <c:ptCount val="17"/>
                <c:pt idx="0">
                  <c:v>&lt;1999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Sheet1!$B$5:$R$5</c:f>
              <c:numCache>
                <c:formatCode>General</c:formatCode>
                <c:ptCount val="17"/>
                <c:pt idx="0">
                  <c:v>6</c:v>
                </c:pt>
                <c:pt idx="1">
                  <c:v>5</c:v>
                </c:pt>
                <c:pt idx="2">
                  <c:v>47</c:v>
                </c:pt>
                <c:pt idx="3">
                  <c:v>242</c:v>
                </c:pt>
                <c:pt idx="4">
                  <c:v>131</c:v>
                </c:pt>
                <c:pt idx="5">
                  <c:v>146</c:v>
                </c:pt>
                <c:pt idx="6">
                  <c:v>171</c:v>
                </c:pt>
                <c:pt idx="7">
                  <c:v>149</c:v>
                </c:pt>
                <c:pt idx="8">
                  <c:v>125</c:v>
                </c:pt>
                <c:pt idx="9">
                  <c:v>135</c:v>
                </c:pt>
                <c:pt idx="10">
                  <c:v>124</c:v>
                </c:pt>
                <c:pt idx="11">
                  <c:v>109</c:v>
                </c:pt>
                <c:pt idx="12">
                  <c:v>101</c:v>
                </c:pt>
                <c:pt idx="13">
                  <c:v>119</c:v>
                </c:pt>
                <c:pt idx="14">
                  <c:v>88</c:v>
                </c:pt>
                <c:pt idx="15">
                  <c:v>104</c:v>
                </c:pt>
                <c:pt idx="16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679616"/>
        <c:axId val="139681152"/>
      </c:barChart>
      <c:lineChart>
        <c:grouping val="standard"/>
        <c:varyColors val="0"/>
        <c:ser>
          <c:idx val="3"/>
          <c:order val="3"/>
          <c:tx>
            <c:strRef>
              <c:f>Sheet1!$A$6</c:f>
              <c:strCache>
                <c:ptCount val="1"/>
                <c:pt idx="0">
                  <c:v>Mediaan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Sheet1!$B$2:$R$2</c:f>
              <c:strCache>
                <c:ptCount val="17"/>
                <c:pt idx="0">
                  <c:v>&lt;1999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Sheet1!$B$6:$R$6</c:f>
              <c:numCache>
                <c:formatCode>General</c:formatCode>
                <c:ptCount val="17"/>
                <c:pt idx="0">
                  <c:v>366</c:v>
                </c:pt>
                <c:pt idx="1">
                  <c:v>680</c:v>
                </c:pt>
                <c:pt idx="2">
                  <c:v>296.5</c:v>
                </c:pt>
                <c:pt idx="3">
                  <c:v>321</c:v>
                </c:pt>
                <c:pt idx="4">
                  <c:v>325</c:v>
                </c:pt>
                <c:pt idx="5">
                  <c:v>361</c:v>
                </c:pt>
                <c:pt idx="6">
                  <c:v>407</c:v>
                </c:pt>
                <c:pt idx="7">
                  <c:v>365</c:v>
                </c:pt>
                <c:pt idx="8">
                  <c:v>321</c:v>
                </c:pt>
                <c:pt idx="9">
                  <c:v>342.5</c:v>
                </c:pt>
                <c:pt idx="10">
                  <c:v>332</c:v>
                </c:pt>
                <c:pt idx="11">
                  <c:v>284</c:v>
                </c:pt>
                <c:pt idx="12">
                  <c:v>289</c:v>
                </c:pt>
                <c:pt idx="13">
                  <c:v>328</c:v>
                </c:pt>
                <c:pt idx="14">
                  <c:v>300</c:v>
                </c:pt>
                <c:pt idx="15">
                  <c:v>366</c:v>
                </c:pt>
                <c:pt idx="16">
                  <c:v>259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701632"/>
        <c:axId val="139699712"/>
      </c:lineChart>
      <c:catAx>
        <c:axId val="139679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139681152"/>
        <c:crosses val="autoZero"/>
        <c:auto val="1"/>
        <c:lblAlgn val="ctr"/>
        <c:lblOffset val="100"/>
        <c:noMultiLvlLbl val="0"/>
      </c:catAx>
      <c:valAx>
        <c:axId val="1396811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="1"/>
                </a:pPr>
                <a:r>
                  <a:rPr lang="et-EE" sz="1600" b="1" dirty="0" smtClean="0"/>
                  <a:t>CD4 arv esimesel visiidil</a:t>
                </a:r>
                <a:endParaRPr lang="et-EE" sz="1600" b="1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139679616"/>
        <c:crosses val="autoZero"/>
        <c:crossBetween val="between"/>
      </c:valAx>
      <c:valAx>
        <c:axId val="139699712"/>
        <c:scaling>
          <c:orientation val="minMax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 sz="1600" b="1"/>
                </a:pPr>
                <a:r>
                  <a:rPr lang="et-EE" sz="1600" b="1" dirty="0" smtClean="0"/>
                  <a:t>CD4 arvu mediaan esimesel visiidil</a:t>
                </a:r>
                <a:endParaRPr lang="et-EE" sz="1600" b="1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t-EE"/>
          </a:p>
        </c:txPr>
        <c:crossAx val="139701632"/>
        <c:crosses val="max"/>
        <c:crossBetween val="between"/>
      </c:valAx>
      <c:catAx>
        <c:axId val="139701632"/>
        <c:scaling>
          <c:orientation val="minMax"/>
        </c:scaling>
        <c:delete val="1"/>
        <c:axPos val="b"/>
        <c:majorTickMark val="out"/>
        <c:minorTickMark val="none"/>
        <c:tickLblPos val="none"/>
        <c:crossAx val="139699712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Nakatumisteed!$A$3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Nakatumisteed!$B$2:$Q$2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Nakatumisteed!$B$3:$Q$3</c:f>
              <c:numCache>
                <c:formatCode>General</c:formatCode>
                <c:ptCount val="16"/>
                <c:pt idx="0">
                  <c:v>1</c:v>
                </c:pt>
                <c:pt idx="1">
                  <c:v>7</c:v>
                </c:pt>
                <c:pt idx="2">
                  <c:v>22</c:v>
                </c:pt>
                <c:pt idx="3">
                  <c:v>31</c:v>
                </c:pt>
                <c:pt idx="4">
                  <c:v>21</c:v>
                </c:pt>
                <c:pt idx="5">
                  <c:v>19</c:v>
                </c:pt>
                <c:pt idx="6">
                  <c:v>28</c:v>
                </c:pt>
                <c:pt idx="7">
                  <c:v>38</c:v>
                </c:pt>
                <c:pt idx="8">
                  <c:v>38</c:v>
                </c:pt>
                <c:pt idx="9">
                  <c:v>50</c:v>
                </c:pt>
                <c:pt idx="10">
                  <c:v>45</c:v>
                </c:pt>
                <c:pt idx="11">
                  <c:v>66</c:v>
                </c:pt>
                <c:pt idx="12">
                  <c:v>55</c:v>
                </c:pt>
                <c:pt idx="13">
                  <c:v>63</c:v>
                </c:pt>
                <c:pt idx="14">
                  <c:v>58</c:v>
                </c:pt>
                <c:pt idx="15">
                  <c:v>44</c:v>
                </c:pt>
              </c:numCache>
            </c:numRef>
          </c:val>
        </c:ser>
        <c:ser>
          <c:idx val="1"/>
          <c:order val="1"/>
          <c:tx>
            <c:strRef>
              <c:f>Nakatumisteed!$A$4</c:f>
              <c:strCache>
                <c:ptCount val="1"/>
                <c:pt idx="0">
                  <c:v>MSM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numRef>
              <c:f>Nakatumisteed!$B$2:$Q$2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Nakatumisteed!$B$4:$Q$4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</c:numCache>
            </c:numRef>
          </c:val>
        </c:ser>
        <c:ser>
          <c:idx val="2"/>
          <c:order val="2"/>
          <c:tx>
            <c:strRef>
              <c:f>Nakatumisteed!$A$5</c:f>
              <c:strCache>
                <c:ptCount val="1"/>
                <c:pt idx="0">
                  <c:v>IDU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Nakatumisteed!$B$2:$Q$2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Nakatumisteed!$B$5:$Q$5</c:f>
              <c:numCache>
                <c:formatCode>General</c:formatCode>
                <c:ptCount val="16"/>
                <c:pt idx="0">
                  <c:v>0</c:v>
                </c:pt>
                <c:pt idx="1">
                  <c:v>81</c:v>
                </c:pt>
                <c:pt idx="2">
                  <c:v>310</c:v>
                </c:pt>
                <c:pt idx="3">
                  <c:v>145</c:v>
                </c:pt>
                <c:pt idx="4">
                  <c:v>149</c:v>
                </c:pt>
                <c:pt idx="5">
                  <c:v>136</c:v>
                </c:pt>
                <c:pt idx="6">
                  <c:v>122</c:v>
                </c:pt>
                <c:pt idx="7">
                  <c:v>108</c:v>
                </c:pt>
                <c:pt idx="8">
                  <c:v>81</c:v>
                </c:pt>
                <c:pt idx="9">
                  <c:v>77</c:v>
                </c:pt>
                <c:pt idx="10">
                  <c:v>85</c:v>
                </c:pt>
                <c:pt idx="11">
                  <c:v>72</c:v>
                </c:pt>
                <c:pt idx="12">
                  <c:v>70</c:v>
                </c:pt>
                <c:pt idx="13">
                  <c:v>48</c:v>
                </c:pt>
                <c:pt idx="14">
                  <c:v>30</c:v>
                </c:pt>
                <c:pt idx="15">
                  <c:v>33</c:v>
                </c:pt>
              </c:numCache>
            </c:numRef>
          </c:val>
        </c:ser>
        <c:ser>
          <c:idx val="3"/>
          <c:order val="3"/>
          <c:tx>
            <c:strRef>
              <c:f>Nakatumisteed!$A$6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cat>
            <c:numRef>
              <c:f>Nakatumisteed!$B$2:$Q$2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Nakatumisteed!$B$6:$Q$6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</c:numCache>
            </c:numRef>
          </c:val>
        </c:ser>
        <c:ser>
          <c:idx val="4"/>
          <c:order val="4"/>
          <c:tx>
            <c:strRef>
              <c:f>Nakatumisteed!$A$7</c:f>
              <c:strCache>
                <c:ptCount val="1"/>
                <c:pt idx="0">
                  <c:v>Määramata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Nakatumisteed!$B$2:$Q$2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Nakatumisteed!$B$7:$Q$7</c:f>
              <c:numCache>
                <c:formatCode>General</c:formatCode>
                <c:ptCount val="16"/>
                <c:pt idx="0">
                  <c:v>1</c:v>
                </c:pt>
                <c:pt idx="1">
                  <c:v>11</c:v>
                </c:pt>
                <c:pt idx="2">
                  <c:v>44</c:v>
                </c:pt>
                <c:pt idx="3">
                  <c:v>27</c:v>
                </c:pt>
                <c:pt idx="4">
                  <c:v>24</c:v>
                </c:pt>
                <c:pt idx="5">
                  <c:v>42</c:v>
                </c:pt>
                <c:pt idx="6">
                  <c:v>26</c:v>
                </c:pt>
                <c:pt idx="7">
                  <c:v>28</c:v>
                </c:pt>
                <c:pt idx="8">
                  <c:v>34</c:v>
                </c:pt>
                <c:pt idx="9">
                  <c:v>25</c:v>
                </c:pt>
                <c:pt idx="10">
                  <c:v>25</c:v>
                </c:pt>
                <c:pt idx="11">
                  <c:v>28</c:v>
                </c:pt>
                <c:pt idx="12">
                  <c:v>37</c:v>
                </c:pt>
                <c:pt idx="13">
                  <c:v>25</c:v>
                </c:pt>
                <c:pt idx="14">
                  <c:v>22</c:v>
                </c:pt>
                <c:pt idx="15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718016"/>
        <c:axId val="141579392"/>
      </c:barChart>
      <c:catAx>
        <c:axId val="13971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41579392"/>
        <c:crosses val="autoZero"/>
        <c:auto val="1"/>
        <c:lblAlgn val="ctr"/>
        <c:lblOffset val="100"/>
        <c:noMultiLvlLbl val="0"/>
      </c:catAx>
      <c:valAx>
        <c:axId val="1415793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397180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Nakatumisteed!$A$31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Nakatumisteed!$B$30:$Q$30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Nakatumisteed!$B$31:$Q$31</c:f>
              <c:numCache>
                <c:formatCode>General</c:formatCode>
                <c:ptCount val="16"/>
                <c:pt idx="0">
                  <c:v>2</c:v>
                </c:pt>
                <c:pt idx="1">
                  <c:v>3</c:v>
                </c:pt>
                <c:pt idx="2">
                  <c:v>35</c:v>
                </c:pt>
                <c:pt idx="3">
                  <c:v>43</c:v>
                </c:pt>
                <c:pt idx="4">
                  <c:v>43</c:v>
                </c:pt>
                <c:pt idx="5">
                  <c:v>55</c:v>
                </c:pt>
                <c:pt idx="6">
                  <c:v>68</c:v>
                </c:pt>
                <c:pt idx="7">
                  <c:v>75</c:v>
                </c:pt>
                <c:pt idx="8">
                  <c:v>71</c:v>
                </c:pt>
                <c:pt idx="9">
                  <c:v>71</c:v>
                </c:pt>
                <c:pt idx="10">
                  <c:v>83</c:v>
                </c:pt>
                <c:pt idx="11">
                  <c:v>67</c:v>
                </c:pt>
                <c:pt idx="12">
                  <c:v>73</c:v>
                </c:pt>
                <c:pt idx="13">
                  <c:v>51</c:v>
                </c:pt>
                <c:pt idx="14">
                  <c:v>63</c:v>
                </c:pt>
                <c:pt idx="15">
                  <c:v>48</c:v>
                </c:pt>
              </c:numCache>
            </c:numRef>
          </c:val>
        </c:ser>
        <c:ser>
          <c:idx val="1"/>
          <c:order val="1"/>
          <c:tx>
            <c:strRef>
              <c:f>Nakatumisteed!$A$32</c:f>
              <c:strCache>
                <c:ptCount val="1"/>
                <c:pt idx="0">
                  <c:v>MSM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numRef>
              <c:f>Nakatumisteed!$B$30:$Q$30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Nakatumisteed!$B$32:$Q$32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ser>
          <c:idx val="2"/>
          <c:order val="2"/>
          <c:tx>
            <c:strRef>
              <c:f>Nakatumisteed!$A$33</c:f>
              <c:strCache>
                <c:ptCount val="1"/>
                <c:pt idx="0">
                  <c:v>IDU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Nakatumisteed!$B$30:$Q$30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Nakatumisteed!$B$33:$Q$33</c:f>
              <c:numCache>
                <c:formatCode>General</c:formatCode>
                <c:ptCount val="16"/>
                <c:pt idx="0">
                  <c:v>0</c:v>
                </c:pt>
                <c:pt idx="1">
                  <c:v>13</c:v>
                </c:pt>
                <c:pt idx="2">
                  <c:v>91</c:v>
                </c:pt>
                <c:pt idx="3">
                  <c:v>47</c:v>
                </c:pt>
                <c:pt idx="4">
                  <c:v>39</c:v>
                </c:pt>
                <c:pt idx="5">
                  <c:v>37</c:v>
                </c:pt>
                <c:pt idx="6">
                  <c:v>36</c:v>
                </c:pt>
                <c:pt idx="7">
                  <c:v>29</c:v>
                </c:pt>
                <c:pt idx="8">
                  <c:v>37</c:v>
                </c:pt>
                <c:pt idx="9">
                  <c:v>28</c:v>
                </c:pt>
                <c:pt idx="10">
                  <c:v>25</c:v>
                </c:pt>
                <c:pt idx="11">
                  <c:v>18</c:v>
                </c:pt>
                <c:pt idx="12">
                  <c:v>21</c:v>
                </c:pt>
                <c:pt idx="13">
                  <c:v>14</c:v>
                </c:pt>
                <c:pt idx="14">
                  <c:v>9</c:v>
                </c:pt>
                <c:pt idx="15">
                  <c:v>11</c:v>
                </c:pt>
              </c:numCache>
            </c:numRef>
          </c:val>
        </c:ser>
        <c:ser>
          <c:idx val="3"/>
          <c:order val="3"/>
          <c:tx>
            <c:strRef>
              <c:f>Nakatumisteed!$A$34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cat>
            <c:numRef>
              <c:f>Nakatumisteed!$B$30:$Q$30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Nakatumisteed!$B$34:$Q$34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</c:numCache>
            </c:numRef>
          </c:val>
        </c:ser>
        <c:ser>
          <c:idx val="4"/>
          <c:order val="4"/>
          <c:tx>
            <c:strRef>
              <c:f>Nakatumisteed!$A$35</c:f>
              <c:strCache>
                <c:ptCount val="1"/>
                <c:pt idx="0">
                  <c:v>Määramata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Nakatumisteed!$B$30:$Q$30</c:f>
              <c:numCache>
                <c:formatCode>General</c:formatCod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numCache>
            </c:numRef>
          </c:cat>
          <c:val>
            <c:numRef>
              <c:f>Nakatumisteed!$B$35:$Q$35</c:f>
              <c:numCache>
                <c:formatCode>General</c:formatCode>
                <c:ptCount val="16"/>
                <c:pt idx="0">
                  <c:v>0</c:v>
                </c:pt>
                <c:pt idx="1">
                  <c:v>5</c:v>
                </c:pt>
                <c:pt idx="2">
                  <c:v>16</c:v>
                </c:pt>
                <c:pt idx="3">
                  <c:v>10</c:v>
                </c:pt>
                <c:pt idx="4">
                  <c:v>15</c:v>
                </c:pt>
                <c:pt idx="5">
                  <c:v>6</c:v>
                </c:pt>
                <c:pt idx="6">
                  <c:v>11</c:v>
                </c:pt>
                <c:pt idx="7">
                  <c:v>12</c:v>
                </c:pt>
                <c:pt idx="8">
                  <c:v>16</c:v>
                </c:pt>
                <c:pt idx="9">
                  <c:v>9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8</c:v>
                </c:pt>
                <c:pt idx="14">
                  <c:v>9</c:v>
                </c:pt>
                <c:pt idx="1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754752"/>
        <c:axId val="141756288"/>
      </c:barChart>
      <c:catAx>
        <c:axId val="14175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41756288"/>
        <c:crosses val="autoZero"/>
        <c:auto val="1"/>
        <c:lblAlgn val="ctr"/>
        <c:lblOffset val="100"/>
        <c:noMultiLvlLbl val="0"/>
      </c:catAx>
      <c:valAx>
        <c:axId val="1417562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1417547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3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990033"/>
              </a:solidFill>
            </c:spPr>
          </c:dPt>
          <c:dPt>
            <c:idx val="5"/>
            <c:bubble3D val="0"/>
            <c:spPr>
              <a:solidFill>
                <a:srgbClr val="FFFF66"/>
              </a:solidFill>
            </c:spPr>
          </c:dPt>
          <c:dPt>
            <c:idx val="6"/>
            <c:bubble3D val="0"/>
            <c:spPr>
              <a:solidFill>
                <a:srgbClr val="FF7C80"/>
              </a:solidFill>
            </c:spPr>
          </c:dPt>
          <c:dPt>
            <c:idx val="7"/>
            <c:bubble3D val="0"/>
            <c:spPr>
              <a:solidFill>
                <a:srgbClr val="660033"/>
              </a:solidFill>
            </c:spPr>
          </c:dPt>
          <c:dPt>
            <c:idx val="8"/>
            <c:bubble3D val="0"/>
            <c:spPr>
              <a:solidFill>
                <a:srgbClr val="FFFFCC"/>
              </a:solidFill>
            </c:spPr>
          </c:dPt>
          <c:cat>
            <c:strRef>
              <c:f>'Ravimid 2014'!$A$2:$A$10</c:f>
              <c:strCache>
                <c:ptCount val="9"/>
                <c:pt idx="0">
                  <c:v>ABC/3TC (20,3%)</c:v>
                </c:pt>
                <c:pt idx="1">
                  <c:v>EFV (14,9%)</c:v>
                </c:pt>
                <c:pt idx="2">
                  <c:v>LPV/RTV (13,7%)</c:v>
                </c:pt>
                <c:pt idx="3">
                  <c:v>ZDV/3TC (9,3%)</c:v>
                </c:pt>
                <c:pt idx="4">
                  <c:v>RTV (11,6%)</c:v>
                </c:pt>
                <c:pt idx="5">
                  <c:v>TDF/FTC (12,1%)</c:v>
                </c:pt>
                <c:pt idx="6">
                  <c:v>DRV (6.4%)</c:v>
                </c:pt>
                <c:pt idx="7">
                  <c:v>FPV (4,6%)</c:v>
                </c:pt>
                <c:pt idx="8">
                  <c:v>Muu (7,1%)</c:v>
                </c:pt>
              </c:strCache>
            </c:strRef>
          </c:cat>
          <c:val>
            <c:numRef>
              <c:f>'Ravimid 2014'!$B$2:$B$10</c:f>
              <c:numCache>
                <c:formatCode>General</c:formatCode>
                <c:ptCount val="9"/>
                <c:pt idx="0">
                  <c:v>1339</c:v>
                </c:pt>
                <c:pt idx="1">
                  <c:v>985</c:v>
                </c:pt>
                <c:pt idx="2">
                  <c:v>900</c:v>
                </c:pt>
                <c:pt idx="3">
                  <c:v>613</c:v>
                </c:pt>
                <c:pt idx="4">
                  <c:v>763</c:v>
                </c:pt>
                <c:pt idx="5">
                  <c:v>796</c:v>
                </c:pt>
                <c:pt idx="6">
                  <c:v>419</c:v>
                </c:pt>
                <c:pt idx="7">
                  <c:v>305</c:v>
                </c:pt>
                <c:pt idx="8">
                  <c:v>471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'Ravimid 2014'!$A$2:$A$10</c:f>
              <c:strCache>
                <c:ptCount val="9"/>
                <c:pt idx="0">
                  <c:v>ABC/3TC (20,3%)</c:v>
                </c:pt>
                <c:pt idx="1">
                  <c:v>EFV (14,9%)</c:v>
                </c:pt>
                <c:pt idx="2">
                  <c:v>LPV/RTV (13,7%)</c:v>
                </c:pt>
                <c:pt idx="3">
                  <c:v>ZDV/3TC (9,3%)</c:v>
                </c:pt>
                <c:pt idx="4">
                  <c:v>RTV (11,6%)</c:v>
                </c:pt>
                <c:pt idx="5">
                  <c:v>TDF/FTC (12,1%)</c:v>
                </c:pt>
                <c:pt idx="6">
                  <c:v>DRV (6.4%)</c:v>
                </c:pt>
                <c:pt idx="7">
                  <c:v>FPV (4,6%)</c:v>
                </c:pt>
                <c:pt idx="8">
                  <c:v>Muu (7,1%)</c:v>
                </c:pt>
              </c:strCache>
            </c:strRef>
          </c:cat>
          <c:val>
            <c:numRef>
              <c:f>'Ravimid 2014'!$C$2:$C$10</c:f>
              <c:numCache>
                <c:formatCode>General</c:formatCode>
                <c:ptCount val="9"/>
                <c:pt idx="0">
                  <c:v>20.315581854043394</c:v>
                </c:pt>
                <c:pt idx="1">
                  <c:v>14.944621453497193</c:v>
                </c:pt>
                <c:pt idx="2">
                  <c:v>13.654984069185252</c:v>
                </c:pt>
                <c:pt idx="3">
                  <c:v>9.300561371567289</c:v>
                </c:pt>
                <c:pt idx="4">
                  <c:v>11.576392049764831</c:v>
                </c:pt>
                <c:pt idx="5">
                  <c:v>12.07707479896829</c:v>
                </c:pt>
                <c:pt idx="6">
                  <c:v>6.3571536944318012</c:v>
                </c:pt>
                <c:pt idx="7">
                  <c:v>4.6275223790016691</c:v>
                </c:pt>
                <c:pt idx="8">
                  <c:v>7.1461083295402821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1657784599570038"/>
          <c:y val="0.19601597475084925"/>
          <c:w val="0.1799938895678258"/>
          <c:h val="0.71229898555872506"/>
        </c:manualLayout>
      </c:layout>
      <c:overlay val="0"/>
      <c:txPr>
        <a:bodyPr/>
        <a:lstStyle/>
        <a:p>
          <a:pPr>
            <a:defRPr sz="14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0.81656</cdr:x>
      <cdr:y>0.7955</cdr:y>
    </cdr:from>
    <cdr:to>
      <cdr:x>0.92767</cdr:x>
      <cdr:y>0.99753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19965" y="3600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t-EE" sz="1100" dirty="0" smtClean="0"/>
        </a:p>
        <a:p xmlns:a="http://schemas.openxmlformats.org/drawingml/2006/main">
          <a:endParaRPr lang="et-EE" dirty="0"/>
        </a:p>
        <a:p xmlns:a="http://schemas.openxmlformats.org/drawingml/2006/main">
          <a:endParaRPr lang="et-EE" sz="1400" dirty="0" smtClean="0"/>
        </a:p>
        <a:p xmlns:a="http://schemas.openxmlformats.org/drawingml/2006/main">
          <a:r>
            <a:rPr lang="et-EE" sz="1400" dirty="0" err="1" smtClean="0"/>
            <a:t>Year</a:t>
          </a:r>
          <a:r>
            <a:rPr lang="et-EE" sz="1400" dirty="0" smtClean="0"/>
            <a:t> </a:t>
          </a:r>
          <a:r>
            <a:rPr lang="et-EE" sz="1400" dirty="0" err="1" smtClean="0"/>
            <a:t>of</a:t>
          </a:r>
          <a:r>
            <a:rPr lang="et-EE" sz="1400" dirty="0" smtClean="0"/>
            <a:t> </a:t>
          </a:r>
          <a:r>
            <a:rPr lang="et-EE" sz="1400" dirty="0" err="1" smtClean="0"/>
            <a:t>diagnosis</a:t>
          </a:r>
          <a:endParaRPr 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0.34167</cdr:x>
      <cdr:y>0.91859</cdr:y>
    </cdr:from>
    <cdr:to>
      <cdr:x>0.99167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8" y="4630208"/>
          <a:ext cx="5616624" cy="410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400" dirty="0" err="1" smtClean="0"/>
            <a:t>Note</a:t>
          </a:r>
          <a:r>
            <a:rPr lang="et-EE" sz="1400" dirty="0" smtClean="0"/>
            <a:t>: </a:t>
          </a:r>
          <a:r>
            <a:rPr lang="et-EE" sz="1400" dirty="0" err="1" smtClean="0"/>
            <a:t>Data</a:t>
          </a:r>
          <a:r>
            <a:rPr lang="et-EE" sz="1400" dirty="0" smtClean="0"/>
            <a:t> </a:t>
          </a:r>
          <a:r>
            <a:rPr lang="et-EE" sz="1400" dirty="0" err="1" smtClean="0"/>
            <a:t>not</a:t>
          </a:r>
          <a:r>
            <a:rPr lang="et-EE" sz="1400" dirty="0" smtClean="0"/>
            <a:t> </a:t>
          </a:r>
          <a:r>
            <a:rPr lang="et-EE" sz="1400" dirty="0" err="1" smtClean="0"/>
            <a:t>entered</a:t>
          </a:r>
          <a:r>
            <a:rPr lang="et-EE" sz="1400" dirty="0" smtClean="0"/>
            <a:t> </a:t>
          </a:r>
          <a:r>
            <a:rPr lang="et-EE" sz="1400" dirty="0" err="1" smtClean="0"/>
            <a:t>or</a:t>
          </a:r>
          <a:r>
            <a:rPr lang="et-EE" sz="1400" dirty="0" smtClean="0"/>
            <a:t> </a:t>
          </a:r>
          <a:r>
            <a:rPr lang="et-EE" sz="1400" dirty="0" err="1" smtClean="0"/>
            <a:t>patient</a:t>
          </a:r>
          <a:r>
            <a:rPr lang="et-EE" sz="1400" dirty="0" smtClean="0"/>
            <a:t> </a:t>
          </a:r>
          <a:r>
            <a:rPr lang="et-EE" sz="1400" dirty="0" err="1" smtClean="0"/>
            <a:t>left</a:t>
          </a:r>
          <a:r>
            <a:rPr lang="et-EE" sz="1400" dirty="0" smtClean="0"/>
            <a:t> </a:t>
          </a:r>
          <a:r>
            <a:rPr lang="et-EE" sz="1400" dirty="0" err="1" smtClean="0"/>
            <a:t>from</a:t>
          </a:r>
          <a:r>
            <a:rPr lang="et-EE" sz="1400" dirty="0" smtClean="0"/>
            <a:t> </a:t>
          </a:r>
          <a:r>
            <a:rPr lang="et-EE" sz="1400" dirty="0" err="1" smtClean="0"/>
            <a:t>prison</a:t>
          </a:r>
          <a:r>
            <a:rPr lang="et-EE" sz="1400" dirty="0" smtClean="0"/>
            <a:t> </a:t>
          </a:r>
          <a:endParaRPr lang="en-US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0.88499</cdr:x>
      <cdr:y>0.79797</cdr:y>
    </cdr:from>
    <cdr:to>
      <cdr:x>0.99611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83152" y="4205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t-EE" sz="1100" dirty="0" smtClean="0"/>
        </a:p>
        <a:p xmlns:a="http://schemas.openxmlformats.org/drawingml/2006/main">
          <a:endParaRPr lang="et-EE" dirty="0"/>
        </a:p>
        <a:p xmlns:a="http://schemas.openxmlformats.org/drawingml/2006/main">
          <a:endParaRPr lang="et-EE" sz="1100" dirty="0" smtClean="0"/>
        </a:p>
        <a:p xmlns:a="http://schemas.openxmlformats.org/drawingml/2006/main">
          <a:r>
            <a:rPr lang="et-EE" sz="1400" dirty="0" smtClean="0"/>
            <a:t>Vanus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0.07875</cdr:x>
      <cdr:y>0</cdr:y>
    </cdr:from>
    <cdr:to>
      <cdr:x>0.28875</cdr:x>
      <cdr:y>0.20203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8072" y="-1988840"/>
          <a:ext cx="17281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0.89238</cdr:x>
      <cdr:y>0.02857</cdr:y>
    </cdr:from>
    <cdr:to>
      <cdr:x>1</cdr:x>
      <cdr:y>0.39139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0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100" dirty="0" err="1" smtClean="0"/>
            <a:t>Men</a:t>
          </a:r>
          <a:r>
            <a:rPr lang="et-EE" sz="1100" dirty="0" smtClean="0"/>
            <a:t> </a:t>
          </a:r>
          <a:endParaRPr lang="en-US" sz="16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0.89676</cdr:x>
      <cdr:y>0</cdr:y>
    </cdr:from>
    <cdr:to>
      <cdr:x>1</cdr:x>
      <cdr:y>0.33333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42584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100" dirty="0" smtClean="0"/>
            <a:t>    </a:t>
          </a:r>
          <a:r>
            <a:rPr lang="et-EE" sz="1600" dirty="0" err="1" smtClean="0"/>
            <a:t>Women</a:t>
          </a:r>
          <a:endParaRPr lang="en-US" sz="16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0.89505</cdr:x>
      <cdr:y>0.07875</cdr:y>
    </cdr:from>
    <cdr:to>
      <cdr:x>1</cdr:x>
      <cdr:y>0.41208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48872" y="2160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800" dirty="0" err="1" smtClean="0"/>
            <a:t>Men</a:t>
          </a:r>
          <a:endParaRPr lang="en-US" sz="18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0.86885</cdr:x>
      <cdr:y>0.05714</cdr:y>
    </cdr:from>
    <cdr:to>
      <cdr:x>0.97398</cdr:x>
      <cdr:y>0.20369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7632848" y="144016"/>
          <a:ext cx="92358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t-EE" dirty="0" err="1" smtClean="0"/>
            <a:t>Women</a:t>
          </a:r>
          <a:endParaRPr lang="en-US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0.4568</cdr:x>
      <cdr:y>0.21127</cdr:y>
    </cdr:from>
    <cdr:to>
      <cdr:x>0.58022</cdr:x>
      <cdr:y>0.39012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4376" y="10801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20,3%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0.57343</cdr:x>
      <cdr:y>0.5493</cdr:y>
    </cdr:from>
    <cdr:to>
      <cdr:x>0.69684</cdr:x>
      <cdr:y>0.72815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48472" y="28083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14,9%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0.46652</cdr:x>
      <cdr:y>0.77465</cdr:y>
    </cdr:from>
    <cdr:to>
      <cdr:x>0.58993</cdr:x>
      <cdr:y>0.9535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56384" y="39604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13,7%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0.28185</cdr:x>
      <cdr:y>0.8169</cdr:y>
    </cdr:from>
    <cdr:to>
      <cdr:x>0.40527</cdr:x>
      <cdr:y>0.99575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88232" y="41764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9,3%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0.13607</cdr:x>
      <cdr:y>0.71831</cdr:y>
    </cdr:from>
    <cdr:to>
      <cdr:x>0.25949</cdr:x>
      <cdr:y>0.89716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36724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11,6%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0.08747</cdr:x>
      <cdr:y>0.46479</cdr:y>
    </cdr:from>
    <cdr:to>
      <cdr:x>0.21089</cdr:x>
      <cdr:y>0.64364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4807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12,1%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0.12635</cdr:x>
      <cdr:y>0.22535</cdr:y>
    </cdr:from>
    <cdr:to>
      <cdr:x>0.24977</cdr:x>
      <cdr:y>0.40421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36104" y="11521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400" b="1" dirty="0" smtClean="0">
              <a:solidFill>
                <a:schemeClr val="bg1"/>
              </a:solidFill>
            </a:rPr>
            <a:t>6,4%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0.2041</cdr:x>
      <cdr:y>0.12676</cdr:y>
    </cdr:from>
    <cdr:to>
      <cdr:x>0.32752</cdr:x>
      <cdr:y>0.30561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512168" y="6480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800" b="1" dirty="0" smtClean="0">
              <a:solidFill>
                <a:schemeClr val="bg1"/>
              </a:solidFill>
            </a:rPr>
            <a:t>4,6%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0.29157</cdr:x>
      <cdr:y>0.11268</cdr:y>
    </cdr:from>
    <cdr:to>
      <cdr:x>0.41499</cdr:x>
      <cdr:y>0.29153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160240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2000" b="1" dirty="0" smtClean="0"/>
            <a:t>7,1%</a:t>
          </a:r>
          <a:endParaRPr lang="en-US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552C8-58B9-4BF8-A3EE-2A861452E1FF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1C857-4EA3-46A9-815B-8B8287F737F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2589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Sisestatud-</a:t>
            </a:r>
            <a:r>
              <a:rPr lang="et-EE" baseline="0" dirty="0" smtClean="0"/>
              <a:t> number </a:t>
            </a:r>
            <a:r>
              <a:rPr lang="et-EE" baseline="0" dirty="0" err="1" smtClean="0"/>
              <a:t>of</a:t>
            </a:r>
            <a:r>
              <a:rPr lang="et-EE" baseline="0" dirty="0" smtClean="0"/>
              <a:t> </a:t>
            </a:r>
            <a:r>
              <a:rPr lang="et-EE" baseline="0" dirty="0" err="1" smtClean="0"/>
              <a:t>cases</a:t>
            </a:r>
            <a:r>
              <a:rPr lang="et-EE" baseline="0" dirty="0" smtClean="0"/>
              <a:t> </a:t>
            </a:r>
            <a:r>
              <a:rPr lang="et-EE" baseline="0" dirty="0" err="1" smtClean="0"/>
              <a:t>entered</a:t>
            </a:r>
            <a:r>
              <a:rPr lang="et-EE" baseline="0" dirty="0" smtClean="0"/>
              <a:t> </a:t>
            </a:r>
            <a:r>
              <a:rPr lang="et-EE" baseline="0" dirty="0" err="1" smtClean="0"/>
              <a:t>in</a:t>
            </a:r>
            <a:r>
              <a:rPr lang="et-EE" baseline="0" dirty="0" smtClean="0"/>
              <a:t> E-HIV</a:t>
            </a:r>
          </a:p>
          <a:p>
            <a:r>
              <a:rPr lang="et-EE" baseline="0" dirty="0" smtClean="0"/>
              <a:t>Diagnoositud – </a:t>
            </a:r>
            <a:r>
              <a:rPr lang="et-EE" baseline="0" dirty="0" err="1" smtClean="0"/>
              <a:t>diagnosed</a:t>
            </a:r>
            <a:r>
              <a:rPr lang="et-EE" baseline="0" dirty="0" smtClean="0"/>
              <a:t>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6029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Sisestamata-</a:t>
            </a:r>
            <a:r>
              <a:rPr lang="et-EE" dirty="0" smtClean="0"/>
              <a:t> </a:t>
            </a:r>
            <a:r>
              <a:rPr lang="et-EE" dirty="0" err="1" smtClean="0"/>
              <a:t>missing</a:t>
            </a:r>
            <a:r>
              <a:rPr lang="et-EE" dirty="0" smtClean="0"/>
              <a:t> </a:t>
            </a:r>
            <a:r>
              <a:rPr lang="et-EE" dirty="0" err="1" smtClean="0"/>
              <a:t>data</a:t>
            </a:r>
            <a:r>
              <a:rPr lang="et-EE" dirty="0" smtClean="0"/>
              <a:t> </a:t>
            </a:r>
          </a:p>
          <a:p>
            <a:r>
              <a:rPr lang="et-EE" dirty="0" smtClean="0"/>
              <a:t>Sisestatud – </a:t>
            </a:r>
            <a:r>
              <a:rPr lang="et-EE" dirty="0" err="1" smtClean="0"/>
              <a:t>entered</a:t>
            </a:r>
            <a:r>
              <a:rPr lang="et-EE" baseline="0" dirty="0" smtClean="0"/>
              <a:t> </a:t>
            </a:r>
            <a:r>
              <a:rPr lang="et-EE" baseline="0" dirty="0" err="1" smtClean="0"/>
              <a:t>data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4534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noProof="0" dirty="0" smtClean="0"/>
              <a:t>Number of patients</a:t>
            </a:r>
            <a:r>
              <a:rPr lang="en-GB" baseline="0" noProof="0" dirty="0" smtClean="0"/>
              <a:t> registered </a:t>
            </a:r>
            <a:r>
              <a:rPr lang="en-GB" baseline="0" noProof="0" dirty="0" smtClean="0">
                <a:solidFill>
                  <a:srgbClr val="FF0000"/>
                </a:solidFill>
              </a:rPr>
              <a:t>with </a:t>
            </a:r>
            <a:r>
              <a:rPr lang="en-GB" baseline="0" noProof="0" dirty="0" smtClean="0"/>
              <a:t>a doctor of infectious diseases (excluding patients known to be deceased)</a:t>
            </a:r>
          </a:p>
          <a:p>
            <a:pPr marL="228600" indent="-228600">
              <a:buAutoNum type="arabicPeriod"/>
            </a:pPr>
            <a:r>
              <a:rPr lang="en-GB" baseline="0" noProof="0" dirty="0" smtClean="0"/>
              <a:t>Patients who have </a:t>
            </a:r>
            <a:r>
              <a:rPr lang="et-EE" baseline="0" noProof="0" dirty="0" smtClean="0"/>
              <a:t>seen a </a:t>
            </a:r>
            <a:r>
              <a:rPr lang="en-GB" baseline="0" noProof="0" dirty="0" smtClean="0"/>
              <a:t>doctor of infectious diseases in 2012-2014</a:t>
            </a:r>
            <a:r>
              <a:rPr lang="et-EE" baseline="0" noProof="0" dirty="0" smtClean="0"/>
              <a:t> </a:t>
            </a:r>
            <a:r>
              <a:rPr lang="en-GB" baseline="0" noProof="0" dirty="0" smtClean="0"/>
              <a:t>(including prisons</a:t>
            </a:r>
            <a:r>
              <a:rPr lang="et-EE" baseline="0" noProof="0" dirty="0" smtClean="0"/>
              <a:t>)</a:t>
            </a:r>
            <a:r>
              <a:rPr lang="en-GB" baseline="0" noProof="0" dirty="0" smtClean="0"/>
              <a:t>. </a:t>
            </a:r>
            <a:endParaRPr lang="et-EE" baseline="0" noProof="0" dirty="0" smtClean="0"/>
          </a:p>
          <a:p>
            <a:pPr marL="228600" indent="-228600">
              <a:buAutoNum type="arabicPeriod"/>
            </a:pPr>
            <a:r>
              <a:rPr lang="et-EE" baseline="0" noProof="0" dirty="0" smtClean="0"/>
              <a:t>Number of </a:t>
            </a:r>
            <a:r>
              <a:rPr lang="en-GB" baseline="0" noProof="0" dirty="0" smtClean="0"/>
              <a:t>patients who have visited a doctor in 2014 (including prisons) </a:t>
            </a:r>
          </a:p>
          <a:p>
            <a:pPr marL="228600" indent="-228600">
              <a:buAutoNum type="arabicPeriod"/>
            </a:pPr>
            <a:r>
              <a:rPr lang="et-EE" baseline="0" noProof="0" dirty="0" smtClean="0"/>
              <a:t>Number of </a:t>
            </a:r>
            <a:r>
              <a:rPr lang="en-GB" baseline="0" noProof="0" dirty="0" smtClean="0"/>
              <a:t>patients entered into E-HIV database from 2009-2014 (including patients known to be deceased</a:t>
            </a:r>
            <a:r>
              <a:rPr lang="et-EE" baseline="0" noProof="0" dirty="0" smtClean="0"/>
              <a:t>) </a:t>
            </a:r>
          </a:p>
          <a:p>
            <a:pPr marL="228600" indent="-228600">
              <a:buAutoNum type="arabicPeriod"/>
            </a:pPr>
            <a:r>
              <a:rPr lang="et-EE" baseline="0" noProof="0" dirty="0" smtClean="0"/>
              <a:t>Patsientide arv – number of </a:t>
            </a:r>
            <a:r>
              <a:rPr lang="en-GB" baseline="0" noProof="0" dirty="0" smtClean="0"/>
              <a:t>patients. Source: Health establishments </a:t>
            </a:r>
          </a:p>
          <a:p>
            <a:pPr marL="228600" indent="-228600">
              <a:buAutoNum type="arabicPeriod"/>
            </a:pPr>
            <a:endParaRPr lang="et-EE" baseline="0" noProof="0" dirty="0" smtClean="0"/>
          </a:p>
          <a:p>
            <a:pPr marL="228600" indent="-228600">
              <a:buAutoNum type="arabicPeriod"/>
            </a:pPr>
            <a:endParaRPr lang="en-GB" baseline="0" noProof="0" dirty="0" smtClean="0"/>
          </a:p>
          <a:p>
            <a:pPr marL="228600" indent="-228600">
              <a:buAutoNum type="arabicPeriod"/>
            </a:pP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5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60556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Men</a:t>
            </a:r>
            <a:endParaRPr lang="et-EE" dirty="0" smtClean="0"/>
          </a:p>
          <a:p>
            <a:r>
              <a:rPr lang="et-EE" dirty="0" err="1" smtClean="0"/>
              <a:t>Women</a:t>
            </a:r>
            <a:r>
              <a:rPr lang="et-EE" dirty="0" smtClean="0"/>
              <a:t>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46038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Men</a:t>
            </a:r>
            <a:endParaRPr lang="et-EE" dirty="0" smtClean="0"/>
          </a:p>
          <a:p>
            <a:r>
              <a:rPr lang="et-EE" dirty="0" err="1" smtClean="0"/>
              <a:t>Women</a:t>
            </a:r>
            <a:r>
              <a:rPr lang="et-EE" dirty="0" smtClean="0"/>
              <a:t> </a:t>
            </a:r>
          </a:p>
          <a:p>
            <a:r>
              <a:rPr lang="et-EE" dirty="0" smtClean="0"/>
              <a:t>Vanus</a:t>
            </a:r>
            <a:r>
              <a:rPr lang="et-EE" baseline="0" dirty="0" smtClean="0"/>
              <a:t> – </a:t>
            </a:r>
            <a:r>
              <a:rPr lang="et-EE" baseline="0" dirty="0" err="1" smtClean="0"/>
              <a:t>age</a:t>
            </a:r>
            <a:r>
              <a:rPr lang="et-EE" baseline="0" dirty="0" smtClean="0"/>
              <a:t> </a:t>
            </a:r>
          </a:p>
          <a:p>
            <a:r>
              <a:rPr lang="et-EE" baseline="0" dirty="0" smtClean="0"/>
              <a:t>Patsientide arv – number of </a:t>
            </a:r>
            <a:r>
              <a:rPr lang="et-EE" baseline="0" dirty="0" err="1" smtClean="0"/>
              <a:t>patients</a:t>
            </a:r>
            <a:r>
              <a:rPr lang="et-EE" baseline="0" dirty="0" smtClean="0"/>
              <a:t>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14387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CD4 arv esimesel</a:t>
            </a:r>
            <a:r>
              <a:rPr lang="et-EE" baseline="0" dirty="0" smtClean="0"/>
              <a:t> visiidil - </a:t>
            </a:r>
            <a:r>
              <a:rPr lang="et-EE" dirty="0" err="1" smtClean="0"/>
              <a:t>Baseline</a:t>
            </a:r>
            <a:r>
              <a:rPr lang="et-EE" dirty="0" smtClean="0"/>
              <a:t> CD4 </a:t>
            </a:r>
            <a:r>
              <a:rPr lang="et-EE" dirty="0" err="1" smtClean="0"/>
              <a:t>cell</a:t>
            </a:r>
            <a:r>
              <a:rPr lang="et-EE" dirty="0" smtClean="0"/>
              <a:t> </a:t>
            </a:r>
            <a:r>
              <a:rPr lang="et-EE" dirty="0" err="1" smtClean="0"/>
              <a:t>count</a:t>
            </a:r>
            <a:r>
              <a:rPr lang="et-EE" dirty="0" smtClean="0"/>
              <a:t> </a:t>
            </a:r>
          </a:p>
          <a:p>
            <a:r>
              <a:rPr lang="et-EE" dirty="0" smtClean="0"/>
              <a:t>Mediaan- </a:t>
            </a:r>
            <a:r>
              <a:rPr lang="et-EE" dirty="0" err="1" smtClean="0"/>
              <a:t>median</a:t>
            </a:r>
            <a:r>
              <a:rPr lang="et-EE" dirty="0" smtClean="0"/>
              <a:t> </a:t>
            </a:r>
          </a:p>
          <a:p>
            <a:r>
              <a:rPr lang="et-EE" dirty="0" smtClean="0"/>
              <a:t>CD4 arvu mediaan esimesel</a:t>
            </a:r>
            <a:r>
              <a:rPr lang="et-EE" baseline="0" dirty="0" smtClean="0"/>
              <a:t> visiidil – </a:t>
            </a:r>
            <a:r>
              <a:rPr lang="et-EE" baseline="0" dirty="0" err="1" smtClean="0"/>
              <a:t>median</a:t>
            </a:r>
            <a:r>
              <a:rPr lang="et-EE" baseline="0" dirty="0" smtClean="0"/>
              <a:t> </a:t>
            </a:r>
            <a:r>
              <a:rPr lang="et-EE" baseline="0" dirty="0" err="1" smtClean="0"/>
              <a:t>baseline</a:t>
            </a:r>
            <a:r>
              <a:rPr lang="et-EE" baseline="0" dirty="0" smtClean="0"/>
              <a:t> CD4 </a:t>
            </a:r>
            <a:r>
              <a:rPr lang="et-EE" baseline="0" dirty="0" err="1" smtClean="0"/>
              <a:t>cell</a:t>
            </a:r>
            <a:r>
              <a:rPr lang="et-EE" baseline="0" dirty="0" smtClean="0"/>
              <a:t> </a:t>
            </a:r>
            <a:r>
              <a:rPr lang="et-EE" baseline="0" dirty="0" err="1" smtClean="0"/>
              <a:t>count</a:t>
            </a:r>
            <a:r>
              <a:rPr lang="et-EE" baseline="0" dirty="0" smtClean="0"/>
              <a:t> 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7322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Määramata- </a:t>
            </a:r>
            <a:r>
              <a:rPr lang="et-EE" dirty="0" err="1" smtClean="0"/>
              <a:t>unknown</a:t>
            </a:r>
            <a:endParaRPr lang="et-EE" dirty="0" smtClean="0"/>
          </a:p>
          <a:p>
            <a:r>
              <a:rPr lang="et-EE" dirty="0" smtClean="0"/>
              <a:t>Muu</a:t>
            </a:r>
            <a:r>
              <a:rPr lang="et-EE" baseline="0" dirty="0" smtClean="0"/>
              <a:t> – </a:t>
            </a:r>
            <a:r>
              <a:rPr lang="et-EE" baseline="0" dirty="0" err="1" smtClean="0"/>
              <a:t>Other</a:t>
            </a:r>
            <a:endParaRPr lang="et-EE" baseline="0" dirty="0" smtClean="0"/>
          </a:p>
          <a:p>
            <a:r>
              <a:rPr lang="et-EE" baseline="0" dirty="0" smtClean="0"/>
              <a:t>IDU – PWID</a:t>
            </a:r>
          </a:p>
          <a:p>
            <a:r>
              <a:rPr lang="et-EE" baseline="0" dirty="0" smtClean="0"/>
              <a:t>MSM</a:t>
            </a:r>
          </a:p>
          <a:p>
            <a:r>
              <a:rPr lang="et-EE" baseline="0" dirty="0" smtClean="0"/>
              <a:t>Hetero </a:t>
            </a:r>
            <a:r>
              <a:rPr lang="et-EE" baseline="0" dirty="0" err="1" smtClean="0"/>
              <a:t>sexual</a:t>
            </a:r>
            <a:r>
              <a:rPr lang="et-EE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0615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1101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C857-4EA3-46A9-815B-8B8287F737F3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8472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2199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097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688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1171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1773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2473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66793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255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9106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422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98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BA6F9-133A-4A74-A414-CEF77F7E6B19}" type="datetimeFigureOut">
              <a:rPr lang="et-EE" smtClean="0"/>
              <a:t>19.05.2015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2E676-9244-4B10-A7A5-7B4EF8F53B9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292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www.etag.ee/wp-content/uploads/2012/05/ETAG_logo_rgb_medium.jpg" TargetMode="External"/><Relationship Id="rId7" Type="http://schemas.openxmlformats.org/officeDocument/2006/relationships/hyperlink" Target="http://www.etag.ee/wp-content/uploads/2012/05/EL_Regionaalareng_horisontaal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://www.etag.ee/wp-content/uploads/2013/01/TerVE.png" TargetMode="External"/><Relationship Id="rId4" Type="http://schemas.openxmlformats.org/officeDocument/2006/relationships/image" Target="../media/image7.jpeg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92697"/>
            <a:ext cx="7772400" cy="1224136"/>
          </a:xfrm>
        </p:spPr>
        <p:txBody>
          <a:bodyPr/>
          <a:lstStyle/>
          <a:p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Current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status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E-HIV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3865984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4000 </a:t>
            </a:r>
            <a:r>
              <a:rPr lang="et-EE" dirty="0" err="1" smtClean="0">
                <a:solidFill>
                  <a:schemeClr val="tx1"/>
                </a:solidFill>
              </a:rPr>
              <a:t>patients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entered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220 </a:t>
            </a:r>
            <a:r>
              <a:rPr lang="et-EE" dirty="0" err="1" smtClean="0">
                <a:solidFill>
                  <a:schemeClr val="tx1"/>
                </a:solidFill>
              </a:rPr>
              <a:t>patients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deceased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145 </a:t>
            </a:r>
            <a:r>
              <a:rPr lang="et-EE" dirty="0" err="1" smtClean="0">
                <a:solidFill>
                  <a:schemeClr val="tx1"/>
                </a:solidFill>
              </a:rPr>
              <a:t>patients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diagnosed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with</a:t>
            </a:r>
            <a:r>
              <a:rPr lang="et-EE" dirty="0" smtClean="0">
                <a:solidFill>
                  <a:schemeClr val="tx1"/>
                </a:solidFill>
              </a:rPr>
              <a:t> TBC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98 </a:t>
            </a:r>
            <a:r>
              <a:rPr lang="et-EE" dirty="0" err="1" smtClean="0">
                <a:solidFill>
                  <a:schemeClr val="tx1"/>
                </a:solidFill>
              </a:rPr>
              <a:t>patients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diagnosed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with</a:t>
            </a:r>
            <a:r>
              <a:rPr lang="et-EE" dirty="0" smtClean="0">
                <a:solidFill>
                  <a:schemeClr val="tx1"/>
                </a:solidFill>
              </a:rPr>
              <a:t> AIDS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15,15 % of </a:t>
            </a:r>
            <a:r>
              <a:rPr lang="et-EE" dirty="0" err="1" smtClean="0">
                <a:solidFill>
                  <a:schemeClr val="tx1"/>
                </a:solidFill>
              </a:rPr>
              <a:t>patient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data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has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gone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through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quality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control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t-EE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t-EE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t-EE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t-EE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66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Data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entering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esbtablishments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hospitals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prisons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353" y="14762"/>
            <a:ext cx="1957647" cy="7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721627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owchart: Connector 7"/>
          <p:cNvSpPr/>
          <p:nvPr/>
        </p:nvSpPr>
        <p:spPr>
          <a:xfrm flipH="1">
            <a:off x="4355976" y="2204864"/>
            <a:ext cx="216024" cy="206151"/>
          </a:xfrm>
          <a:prstGeom prst="flowChartConnector">
            <a:avLst/>
          </a:prstGeom>
          <a:solidFill>
            <a:srgbClr val="F77D03"/>
          </a:solidFill>
          <a:ln>
            <a:solidFill>
              <a:srgbClr val="F77D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79912" y="2329716"/>
            <a:ext cx="692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Murru </a:t>
            </a:r>
          </a:p>
          <a:p>
            <a:r>
              <a:rPr lang="et-EE" sz="1400" dirty="0" err="1" smtClean="0"/>
              <a:t>prison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506159" y="204618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Viru </a:t>
            </a:r>
          </a:p>
          <a:p>
            <a:r>
              <a:rPr lang="et-EE" sz="1400" dirty="0" err="1" smtClean="0"/>
              <a:t>prison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4298668"/>
            <a:ext cx="1061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Tartu </a:t>
            </a:r>
            <a:r>
              <a:rPr lang="et-EE" sz="1400" dirty="0" err="1" smtClean="0"/>
              <a:t>prison</a:t>
            </a:r>
            <a:endParaRPr lang="en-US" sz="1400" dirty="0"/>
          </a:p>
        </p:txBody>
      </p:sp>
      <p:sp>
        <p:nvSpPr>
          <p:cNvPr id="12" name="Flowchart: Connector 11"/>
          <p:cNvSpPr/>
          <p:nvPr/>
        </p:nvSpPr>
        <p:spPr>
          <a:xfrm flipH="1">
            <a:off x="6300192" y="4298669"/>
            <a:ext cx="72008" cy="66436"/>
          </a:xfrm>
          <a:prstGeom prst="flowChartConnector">
            <a:avLst/>
          </a:prstGeom>
          <a:solidFill>
            <a:srgbClr val="FF0909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07977" y="3990891"/>
            <a:ext cx="1979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Tartu </a:t>
            </a:r>
            <a:r>
              <a:rPr lang="et-EE" sz="1400" dirty="0" err="1" smtClean="0"/>
              <a:t>University</a:t>
            </a:r>
            <a:r>
              <a:rPr lang="et-EE" sz="1400" dirty="0" smtClean="0"/>
              <a:t> </a:t>
            </a:r>
            <a:r>
              <a:rPr lang="et-EE" sz="1400" dirty="0" err="1" smtClean="0"/>
              <a:t>Hospital</a:t>
            </a:r>
            <a:endParaRPr lang="en-US" sz="1400" dirty="0"/>
          </a:p>
        </p:txBody>
      </p:sp>
      <p:sp>
        <p:nvSpPr>
          <p:cNvPr id="14" name="Flowchart: Connector 13"/>
          <p:cNvSpPr/>
          <p:nvPr/>
        </p:nvSpPr>
        <p:spPr>
          <a:xfrm flipH="1">
            <a:off x="6228184" y="4221088"/>
            <a:ext cx="45719" cy="45719"/>
          </a:xfrm>
          <a:prstGeom prst="flowChartConnector">
            <a:avLst/>
          </a:prstGeom>
          <a:solidFill>
            <a:srgbClr val="F77D03"/>
          </a:solidFill>
          <a:ln>
            <a:solidFill>
              <a:srgbClr val="F77D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283968" y="2636912"/>
            <a:ext cx="7861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Tallinna </a:t>
            </a:r>
          </a:p>
          <a:p>
            <a:r>
              <a:rPr lang="et-EE" sz="1400" dirty="0" err="1" smtClean="0"/>
              <a:t>Prison</a:t>
            </a:r>
            <a:endParaRPr lang="et-EE" sz="1400" dirty="0" smtClean="0"/>
          </a:p>
          <a:p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465598" y="2257127"/>
            <a:ext cx="2122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err="1" smtClean="0"/>
              <a:t>West</a:t>
            </a:r>
            <a:r>
              <a:rPr lang="et-EE" sz="1400" dirty="0" smtClean="0"/>
              <a:t> Tallinn </a:t>
            </a:r>
            <a:r>
              <a:rPr lang="et-EE" sz="1400" dirty="0" err="1" smtClean="0"/>
              <a:t>Central</a:t>
            </a:r>
            <a:r>
              <a:rPr lang="et-EE" sz="1400" dirty="0" smtClean="0"/>
              <a:t> </a:t>
            </a:r>
            <a:r>
              <a:rPr lang="et-EE" sz="1400" dirty="0" err="1" smtClean="0"/>
              <a:t>Hospital</a:t>
            </a:r>
            <a:endParaRPr lang="en-US" sz="1400" dirty="0"/>
          </a:p>
        </p:txBody>
      </p:sp>
      <p:sp>
        <p:nvSpPr>
          <p:cNvPr id="17" name="Flowchart: Connector 16"/>
          <p:cNvSpPr/>
          <p:nvPr/>
        </p:nvSpPr>
        <p:spPr>
          <a:xfrm flipH="1">
            <a:off x="7156942" y="2394340"/>
            <a:ext cx="75230" cy="81880"/>
          </a:xfrm>
          <a:prstGeom prst="flowChartConnector">
            <a:avLst/>
          </a:prstGeom>
          <a:solidFill>
            <a:srgbClr val="FF0909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78434" y="2512641"/>
            <a:ext cx="1352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Ida-Viru </a:t>
            </a:r>
          </a:p>
          <a:p>
            <a:r>
              <a:rPr lang="et-EE" sz="1400" dirty="0" err="1" smtClean="0"/>
              <a:t>Central</a:t>
            </a:r>
            <a:r>
              <a:rPr lang="et-EE" sz="1400" dirty="0" smtClean="0"/>
              <a:t> </a:t>
            </a:r>
            <a:r>
              <a:rPr lang="et-EE" sz="1400" dirty="0" err="1" smtClean="0"/>
              <a:t>Hospital</a:t>
            </a:r>
            <a:endParaRPr lang="en-US" sz="1400" dirty="0"/>
          </a:p>
        </p:txBody>
      </p:sp>
      <p:sp>
        <p:nvSpPr>
          <p:cNvPr id="19" name="Flowchart: Connector 18"/>
          <p:cNvSpPr/>
          <p:nvPr/>
        </p:nvSpPr>
        <p:spPr>
          <a:xfrm flipH="1">
            <a:off x="7236296" y="2499321"/>
            <a:ext cx="144016" cy="137591"/>
          </a:xfrm>
          <a:prstGeom prst="flowChartConnector">
            <a:avLst/>
          </a:prstGeom>
          <a:solidFill>
            <a:srgbClr val="F77D03"/>
          </a:solidFill>
          <a:ln>
            <a:solidFill>
              <a:srgbClr val="F77D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337846" y="2204864"/>
            <a:ext cx="1115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Narva </a:t>
            </a:r>
            <a:r>
              <a:rPr lang="et-EE" sz="1400" dirty="0" err="1" smtClean="0"/>
              <a:t>prison</a:t>
            </a:r>
            <a:endParaRPr lang="en-US" sz="1400" dirty="0"/>
          </a:p>
        </p:txBody>
      </p:sp>
      <p:sp>
        <p:nvSpPr>
          <p:cNvPr id="21" name="Flowchart: Connector 20"/>
          <p:cNvSpPr/>
          <p:nvPr/>
        </p:nvSpPr>
        <p:spPr>
          <a:xfrm flipH="1">
            <a:off x="7280150" y="2328883"/>
            <a:ext cx="144016" cy="137591"/>
          </a:xfrm>
          <a:prstGeom prst="flowChartConnector">
            <a:avLst/>
          </a:prstGeom>
          <a:solidFill>
            <a:srgbClr val="F77D03"/>
          </a:solidFill>
          <a:ln>
            <a:solidFill>
              <a:srgbClr val="F77D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 flipH="1">
            <a:off x="4238249" y="2375169"/>
            <a:ext cx="45719" cy="45719"/>
          </a:xfrm>
          <a:prstGeom prst="flowChartConnector">
            <a:avLst/>
          </a:prstGeom>
          <a:solidFill>
            <a:srgbClr val="FF0909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Connector 22"/>
          <p:cNvSpPr/>
          <p:nvPr/>
        </p:nvSpPr>
        <p:spPr>
          <a:xfrm flipH="1">
            <a:off x="4499992" y="2564904"/>
            <a:ext cx="72008" cy="72008"/>
          </a:xfrm>
          <a:prstGeom prst="flowChartConnector">
            <a:avLst/>
          </a:prstGeom>
          <a:solidFill>
            <a:srgbClr val="FF0909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Connector 23"/>
          <p:cNvSpPr/>
          <p:nvPr/>
        </p:nvSpPr>
        <p:spPr>
          <a:xfrm flipH="1">
            <a:off x="4652392" y="2717304"/>
            <a:ext cx="72008" cy="72008"/>
          </a:xfrm>
          <a:prstGeom prst="flowChartConnector">
            <a:avLst/>
          </a:prstGeom>
          <a:solidFill>
            <a:srgbClr val="FF0909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6552" y="4323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Newly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diagnosed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HIV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cases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vs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cases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entered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E-HIV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279" y="44451"/>
            <a:ext cx="1727721" cy="64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5168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61760" y="6381328"/>
            <a:ext cx="1684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 smtClean="0"/>
              <a:t>Source</a:t>
            </a:r>
            <a:r>
              <a:rPr lang="et-EE" sz="1400" dirty="0" smtClean="0"/>
              <a:t>: </a:t>
            </a:r>
            <a:r>
              <a:rPr lang="et-EE" sz="1400" dirty="0" err="1" smtClean="0"/>
              <a:t>Healthboard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696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4" y="361811"/>
            <a:ext cx="7873032" cy="1194981"/>
          </a:xfrm>
        </p:spPr>
        <p:txBody>
          <a:bodyPr>
            <a:noAutofit/>
          </a:bodyPr>
          <a:lstStyle/>
          <a:p>
            <a:r>
              <a:rPr lang="et-EE" sz="3600" dirty="0" err="1" smtClean="0"/>
              <a:t>Percentage</a:t>
            </a:r>
            <a:r>
              <a:rPr lang="et-EE" sz="3600" dirty="0" smtClean="0"/>
              <a:t> </a:t>
            </a:r>
            <a:r>
              <a:rPr lang="et-EE" sz="3600" dirty="0" err="1" smtClean="0"/>
              <a:t>of</a:t>
            </a:r>
            <a:r>
              <a:rPr lang="et-EE" sz="3600" dirty="0" smtClean="0"/>
              <a:t> </a:t>
            </a:r>
            <a:r>
              <a:rPr lang="et-EE" sz="3600" dirty="0" err="1" smtClean="0"/>
              <a:t>patients</a:t>
            </a:r>
            <a:r>
              <a:rPr lang="et-EE" sz="3600" dirty="0" smtClean="0"/>
              <a:t> </a:t>
            </a:r>
            <a:r>
              <a:rPr lang="et-EE" sz="3600" dirty="0" err="1" smtClean="0"/>
              <a:t>entered</a:t>
            </a:r>
            <a:r>
              <a:rPr lang="et-EE" sz="3600" dirty="0" smtClean="0"/>
              <a:t> </a:t>
            </a:r>
            <a:r>
              <a:rPr lang="et-EE" sz="3600" dirty="0" err="1" smtClean="0"/>
              <a:t>into</a:t>
            </a:r>
            <a:r>
              <a:rPr lang="et-EE" sz="3600" dirty="0" smtClean="0"/>
              <a:t> </a:t>
            </a:r>
            <a:r>
              <a:rPr lang="et-EE" sz="3600" dirty="0" smtClean="0"/>
              <a:t>E-HIV </a:t>
            </a:r>
            <a:r>
              <a:rPr lang="et-EE" sz="3600" dirty="0" err="1" smtClean="0"/>
              <a:t>from</a:t>
            </a:r>
            <a:r>
              <a:rPr lang="et-EE" sz="3600" dirty="0" smtClean="0"/>
              <a:t> </a:t>
            </a:r>
            <a:r>
              <a:rPr lang="et-EE" sz="3600" dirty="0" err="1" smtClean="0"/>
              <a:t>total</a:t>
            </a:r>
            <a:r>
              <a:rPr lang="et-EE" sz="3600" dirty="0" smtClean="0"/>
              <a:t> HIV </a:t>
            </a:r>
            <a:r>
              <a:rPr lang="et-EE" sz="3600" dirty="0" err="1" smtClean="0"/>
              <a:t>diagnosed</a:t>
            </a:r>
            <a:r>
              <a:rPr lang="et-EE" sz="3600" dirty="0" smtClean="0"/>
              <a:t> </a:t>
            </a:r>
            <a:r>
              <a:rPr lang="et-EE" sz="3600" dirty="0" err="1" smtClean="0"/>
              <a:t>patients</a:t>
            </a:r>
            <a:endParaRPr lang="et-EE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0952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450"/>
            <a:ext cx="1691680" cy="634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1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5516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450"/>
            <a:ext cx="1691680" cy="634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28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68" y="3938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Proportion</a:t>
            </a:r>
            <a:r>
              <a:rPr lang="et-EE" dirty="0" smtClean="0"/>
              <a:t> of </a:t>
            </a:r>
            <a:r>
              <a:rPr lang="en-GB" dirty="0" smtClean="0"/>
              <a:t>patients in medical facilities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4451"/>
            <a:ext cx="1547664" cy="58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58128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19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81" y="260648"/>
            <a:ext cx="7914885" cy="1077981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</a:rPr>
              <a:t>Patients whose data has not been entered into </a:t>
            </a:r>
            <a:r>
              <a:rPr lang="et-EE" sz="3600" b="1" dirty="0" smtClean="0">
                <a:solidFill>
                  <a:schemeClr val="accent2">
                    <a:lumMod val="75000"/>
                  </a:schemeClr>
                </a:solidFill>
              </a:rPr>
              <a:t>E-HIV </a:t>
            </a:r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</a:rPr>
              <a:t>since </a:t>
            </a:r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</a:rPr>
              <a:t>09.10.2013</a:t>
            </a:r>
            <a:endParaRPr lang="en-GB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4451"/>
            <a:ext cx="1547664" cy="58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278993"/>
              </p:ext>
            </p:extLst>
          </p:nvPr>
        </p:nvGraphicFramePr>
        <p:xfrm>
          <a:off x="467544" y="1772816"/>
          <a:ext cx="821925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259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err="1" smtClean="0">
                <a:solidFill>
                  <a:schemeClr val="accent2">
                    <a:lumMod val="75000"/>
                  </a:schemeClr>
                </a:solidFill>
              </a:rPr>
              <a:t>Distribution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b="1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t-EE" b="1" dirty="0" err="1" smtClean="0">
                <a:solidFill>
                  <a:schemeClr val="accent2">
                    <a:lumMod val="75000"/>
                  </a:schemeClr>
                </a:solidFill>
              </a:rPr>
              <a:t>gender</a:t>
            </a:r>
            <a:endParaRPr lang="et-E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450"/>
            <a:ext cx="1691680" cy="634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518346"/>
              </p:ext>
            </p:extLst>
          </p:nvPr>
        </p:nvGraphicFramePr>
        <p:xfrm>
          <a:off x="611560" y="148478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17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7963"/>
            <a:ext cx="7272808" cy="113280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Average age in database </a:t>
            </a:r>
            <a:r>
              <a:rPr lang="et-EE" dirty="0" err="1" smtClean="0"/>
              <a:t>in</a:t>
            </a:r>
            <a:r>
              <a:rPr lang="et-EE" dirty="0" smtClean="0"/>
              <a:t> </a:t>
            </a:r>
            <a:r>
              <a:rPr lang="en-GB" dirty="0" smtClean="0"/>
              <a:t>2014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1776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347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Age</a:t>
            </a:r>
            <a:r>
              <a:rPr lang="et-EE" dirty="0" smtClean="0"/>
              <a:t> at </a:t>
            </a:r>
            <a:r>
              <a:rPr lang="et-EE" dirty="0" err="1" smtClean="0"/>
              <a:t>diagnosis</a:t>
            </a:r>
            <a:r>
              <a:rPr lang="et-EE" dirty="0" smtClean="0"/>
              <a:t> </a:t>
            </a:r>
            <a:endParaRPr lang="et-E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19950"/>
              </p:ext>
            </p:extLst>
          </p:nvPr>
        </p:nvGraphicFramePr>
        <p:xfrm>
          <a:off x="251520" y="1124744"/>
          <a:ext cx="8640960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2238501"/>
              </p:ext>
            </p:extLst>
          </p:nvPr>
        </p:nvGraphicFramePr>
        <p:xfrm>
          <a:off x="179512" y="4031894"/>
          <a:ext cx="8856984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56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Baseline</a:t>
            </a:r>
            <a:r>
              <a:rPr lang="et-EE" dirty="0" smtClean="0"/>
              <a:t> CD4 </a:t>
            </a:r>
            <a:r>
              <a:rPr lang="et-EE" dirty="0" err="1" smtClean="0"/>
              <a:t>cell</a:t>
            </a:r>
            <a:r>
              <a:rPr lang="et-EE" dirty="0" smtClean="0"/>
              <a:t> </a:t>
            </a:r>
            <a:r>
              <a:rPr lang="et-EE" dirty="0" err="1" smtClean="0"/>
              <a:t>count</a:t>
            </a:r>
            <a:r>
              <a:rPr lang="et-EE" dirty="0" smtClean="0"/>
              <a:t> </a:t>
            </a:r>
            <a:endParaRPr lang="et-E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9636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044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err="1" smtClean="0"/>
              <a:t>Transmission</a:t>
            </a:r>
            <a:r>
              <a:rPr lang="et-EE" dirty="0" smtClean="0"/>
              <a:t> </a:t>
            </a:r>
            <a:r>
              <a:rPr lang="et-EE" dirty="0" err="1" smtClean="0"/>
              <a:t>routes</a:t>
            </a:r>
            <a:r>
              <a:rPr lang="et-EE" dirty="0" smtClean="0"/>
              <a:t> </a:t>
            </a:r>
            <a:r>
              <a:rPr lang="et-EE" dirty="0" err="1" smtClean="0"/>
              <a:t>based</a:t>
            </a:r>
            <a:r>
              <a:rPr lang="et-EE" dirty="0" smtClean="0"/>
              <a:t> on </a:t>
            </a:r>
            <a:r>
              <a:rPr lang="et-EE" dirty="0" err="1" smtClean="0"/>
              <a:t>gender</a:t>
            </a:r>
            <a:endParaRPr lang="et-E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450297"/>
              </p:ext>
            </p:extLst>
          </p:nvPr>
        </p:nvGraphicFramePr>
        <p:xfrm>
          <a:off x="251520" y="1600200"/>
          <a:ext cx="84969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362381"/>
              </p:ext>
            </p:extLst>
          </p:nvPr>
        </p:nvGraphicFramePr>
        <p:xfrm>
          <a:off x="179512" y="4221088"/>
          <a:ext cx="878497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451"/>
            <a:ext cx="1619672" cy="6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ART </a:t>
            </a:r>
            <a:r>
              <a:rPr lang="et-EE" dirty="0" err="1" smtClean="0"/>
              <a:t>in</a:t>
            </a:r>
            <a:r>
              <a:rPr lang="et-EE" dirty="0" smtClean="0"/>
              <a:t> E-HIV</a:t>
            </a:r>
            <a:endParaRPr lang="et-E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883627"/>
              </p:ext>
            </p:extLst>
          </p:nvPr>
        </p:nvGraphicFramePr>
        <p:xfrm>
          <a:off x="755576" y="1340768"/>
          <a:ext cx="740893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705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Collaborations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Estonian </a:t>
            </a:r>
            <a:r>
              <a:rPr lang="et-EE" dirty="0" err="1" smtClean="0"/>
              <a:t>Research</a:t>
            </a:r>
            <a:r>
              <a:rPr lang="et-EE" dirty="0" smtClean="0"/>
              <a:t> </a:t>
            </a:r>
            <a:r>
              <a:rPr lang="et-EE" dirty="0" err="1" smtClean="0"/>
              <a:t>Funding</a:t>
            </a:r>
            <a:r>
              <a:rPr lang="et-EE" dirty="0" smtClean="0"/>
              <a:t> </a:t>
            </a:r>
          </a:p>
          <a:p>
            <a:r>
              <a:rPr lang="et-EE" dirty="0" err="1" smtClean="0"/>
              <a:t>Ministry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</a:t>
            </a:r>
            <a:r>
              <a:rPr lang="et-EE" dirty="0" err="1"/>
              <a:t>Social</a:t>
            </a:r>
            <a:r>
              <a:rPr lang="et-EE" dirty="0"/>
              <a:t> </a:t>
            </a:r>
            <a:r>
              <a:rPr lang="et-EE" dirty="0" err="1"/>
              <a:t>Affairs</a:t>
            </a:r>
            <a:r>
              <a:rPr lang="et-EE" dirty="0"/>
              <a:t> </a:t>
            </a:r>
          </a:p>
          <a:p>
            <a:r>
              <a:rPr lang="et-EE" dirty="0" smtClean="0"/>
              <a:t>Estonian </a:t>
            </a:r>
            <a:r>
              <a:rPr lang="et-EE" dirty="0" err="1" smtClean="0"/>
              <a:t>Research</a:t>
            </a:r>
            <a:r>
              <a:rPr lang="et-EE" dirty="0" smtClean="0"/>
              <a:t> </a:t>
            </a:r>
            <a:r>
              <a:rPr lang="et-EE" dirty="0" err="1" smtClean="0"/>
              <a:t>Council</a:t>
            </a:r>
            <a:endParaRPr lang="et-EE" dirty="0" smtClean="0"/>
          </a:p>
          <a:p>
            <a:r>
              <a:rPr lang="et-EE" dirty="0" err="1" smtClean="0"/>
              <a:t>National</a:t>
            </a:r>
            <a:r>
              <a:rPr lang="et-EE" dirty="0" smtClean="0"/>
              <a:t> </a:t>
            </a:r>
            <a:r>
              <a:rPr lang="et-EE" dirty="0" err="1" smtClean="0"/>
              <a:t>Institute</a:t>
            </a:r>
            <a:r>
              <a:rPr lang="et-EE" dirty="0" smtClean="0"/>
              <a:t> </a:t>
            </a:r>
            <a:r>
              <a:rPr lang="et-EE" dirty="0" err="1" smtClean="0"/>
              <a:t>for</a:t>
            </a:r>
            <a:r>
              <a:rPr lang="et-EE" dirty="0" smtClean="0"/>
              <a:t> </a:t>
            </a:r>
            <a:r>
              <a:rPr lang="et-EE" dirty="0" err="1" smtClean="0"/>
              <a:t>Health</a:t>
            </a:r>
            <a:r>
              <a:rPr lang="et-EE" dirty="0" smtClean="0"/>
              <a:t> </a:t>
            </a:r>
            <a:r>
              <a:rPr lang="et-EE" dirty="0" err="1" smtClean="0"/>
              <a:t>Development</a:t>
            </a:r>
            <a:r>
              <a:rPr lang="et-EE" dirty="0" smtClean="0"/>
              <a:t> </a:t>
            </a:r>
          </a:p>
          <a:p>
            <a:r>
              <a:rPr lang="et-EE" dirty="0" smtClean="0"/>
              <a:t>SA </a:t>
            </a:r>
            <a:r>
              <a:rPr lang="et-EE" dirty="0" err="1" smtClean="0"/>
              <a:t>Archimedes</a:t>
            </a:r>
            <a:r>
              <a:rPr lang="et-EE" dirty="0" smtClean="0"/>
              <a:t> </a:t>
            </a:r>
          </a:p>
          <a:p>
            <a:pPr marL="0" indent="0">
              <a:buNone/>
            </a:pPr>
            <a:endParaRPr lang="et-EE" dirty="0" smtClean="0"/>
          </a:p>
          <a:p>
            <a:endParaRPr lang="et-EE" dirty="0"/>
          </a:p>
        </p:txBody>
      </p:sp>
      <p:pic>
        <p:nvPicPr>
          <p:cNvPr id="4" name="Picture 5" descr="ETAG_logo_rgb_medium-300x9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97425"/>
            <a:ext cx="24479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TerV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724400"/>
            <a:ext cx="14001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EL_Regionaalareng_horisontaal-300x177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437063"/>
            <a:ext cx="3529013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498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Collaborations</a:t>
            </a:r>
            <a:r>
              <a:rPr lang="et-EE" dirty="0" smtClean="0"/>
              <a:t> 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t-EE" dirty="0" err="1" smtClean="0"/>
              <a:t>Microbiology</a:t>
            </a:r>
            <a:r>
              <a:rPr lang="et-EE" dirty="0" smtClean="0"/>
              <a:t> </a:t>
            </a:r>
            <a:r>
              <a:rPr lang="et-EE" dirty="0" err="1" smtClean="0"/>
              <a:t>Institute</a:t>
            </a:r>
            <a:r>
              <a:rPr lang="et-EE" dirty="0" smtClean="0"/>
              <a:t>, </a:t>
            </a:r>
            <a:r>
              <a:rPr lang="et-EE" dirty="0" err="1" smtClean="0"/>
              <a:t>University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Tartu </a:t>
            </a:r>
          </a:p>
          <a:p>
            <a:r>
              <a:rPr lang="et-EE" dirty="0" err="1" smtClean="0"/>
              <a:t>Department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</a:t>
            </a:r>
            <a:r>
              <a:rPr lang="et-EE" dirty="0" err="1" smtClean="0"/>
              <a:t>Public</a:t>
            </a:r>
            <a:r>
              <a:rPr lang="et-EE" dirty="0" smtClean="0"/>
              <a:t> </a:t>
            </a:r>
            <a:r>
              <a:rPr lang="et-EE" dirty="0" err="1" smtClean="0"/>
              <a:t>Health</a:t>
            </a:r>
            <a:r>
              <a:rPr lang="et-EE" dirty="0" smtClean="0"/>
              <a:t>, </a:t>
            </a:r>
            <a:r>
              <a:rPr lang="et-EE" dirty="0" err="1" smtClean="0"/>
              <a:t>University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Tartu</a:t>
            </a:r>
          </a:p>
          <a:p>
            <a:r>
              <a:rPr lang="et-EE" altLang="en-US" dirty="0" err="1"/>
              <a:t>GlaxoSmithKline</a:t>
            </a:r>
            <a:endParaRPr lang="et-EE" altLang="en-US" dirty="0"/>
          </a:p>
          <a:p>
            <a:r>
              <a:rPr lang="et-EE" altLang="en-US" dirty="0" err="1" smtClean="0"/>
              <a:t>Gilead</a:t>
            </a:r>
            <a:endParaRPr lang="et-EE" altLang="en-US" dirty="0" smtClean="0"/>
          </a:p>
          <a:p>
            <a:r>
              <a:rPr lang="et-EE" altLang="en-US" dirty="0" err="1" smtClean="0"/>
              <a:t>EuroCoord</a:t>
            </a:r>
            <a:endParaRPr lang="et-EE" altLang="en-US" dirty="0" smtClean="0"/>
          </a:p>
          <a:p>
            <a:r>
              <a:rPr lang="et-EE" dirty="0" smtClean="0"/>
              <a:t>Professor Sunil K. </a:t>
            </a:r>
            <a:r>
              <a:rPr lang="et-EE" dirty="0" err="1" smtClean="0"/>
              <a:t>Ahuja</a:t>
            </a:r>
            <a:r>
              <a:rPr lang="et-EE" dirty="0" smtClean="0"/>
              <a:t>, M.D. </a:t>
            </a:r>
            <a:r>
              <a:rPr lang="et-EE" dirty="0" err="1" smtClean="0"/>
              <a:t>University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Texas, </a:t>
            </a:r>
            <a:r>
              <a:rPr lang="et-EE" dirty="0" err="1" smtClean="0"/>
              <a:t>San</a:t>
            </a:r>
            <a:r>
              <a:rPr lang="et-EE" dirty="0" smtClean="0"/>
              <a:t> Antonio </a:t>
            </a:r>
            <a:r>
              <a:rPr lang="et-EE" dirty="0" err="1" smtClean="0"/>
              <a:t>Department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</a:t>
            </a:r>
            <a:r>
              <a:rPr lang="et-EE" dirty="0" err="1" smtClean="0"/>
              <a:t>Health</a:t>
            </a:r>
            <a:r>
              <a:rPr lang="et-EE" dirty="0" smtClean="0"/>
              <a:t> </a:t>
            </a:r>
            <a:r>
              <a:rPr lang="et-EE" dirty="0" err="1" smtClean="0"/>
              <a:t>Science</a:t>
            </a:r>
            <a:r>
              <a:rPr lang="et-EE" dirty="0" smtClean="0"/>
              <a:t> </a:t>
            </a: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833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431</Words>
  <Application>Microsoft Office PowerPoint</Application>
  <PresentationFormat>On-screen Show (4:3)</PresentationFormat>
  <Paragraphs>117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Current status of E-HIV</vt:lpstr>
      <vt:lpstr>Data entering esbtablishments (hospitals and prisons)</vt:lpstr>
      <vt:lpstr>Newly diagnosed HIV cases vs cases entered in E-HIV</vt:lpstr>
      <vt:lpstr>Percentage of patients entered into E-HIV from total HIV diagnosed patients</vt:lpstr>
      <vt:lpstr>PowerPoint Presentation</vt:lpstr>
      <vt:lpstr>Proportion of patients in medical facilities</vt:lpstr>
      <vt:lpstr>Patients whose data has not been entered into E-HIV since 09.10.2013</vt:lpstr>
      <vt:lpstr>Distribution of gender</vt:lpstr>
      <vt:lpstr>Average age in database in 2014</vt:lpstr>
      <vt:lpstr>Age at diagnosis </vt:lpstr>
      <vt:lpstr>Baseline CD4 cell count </vt:lpstr>
      <vt:lpstr>Transmission routes based on gender</vt:lpstr>
      <vt:lpstr>ART in E-HIV</vt:lpstr>
      <vt:lpstr>Collaborations</vt:lpstr>
      <vt:lpstr>Collaborations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database</dc:title>
  <dc:creator>Sirli Treumuth</dc:creator>
  <cp:lastModifiedBy>Sirli Treumuth</cp:lastModifiedBy>
  <cp:revision>18</cp:revision>
  <dcterms:created xsi:type="dcterms:W3CDTF">2015-04-21T08:57:21Z</dcterms:created>
  <dcterms:modified xsi:type="dcterms:W3CDTF">2015-05-19T08:15:41Z</dcterms:modified>
</cp:coreProperties>
</file>